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05"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95030-5E1B-4F96-8494-AE6BC7277459}" type="datetimeFigureOut">
              <a:rPr lang="en-IN" smtClean="0"/>
              <a:t>31-05-2020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E1C7-FB38-43AB-B20C-03C0DCC99807}" type="slidenum">
              <a:rPr lang="en-IN" smtClean="0"/>
              <a:t>‹#›</a:t>
            </a:fld>
            <a:endParaRPr lang="en-IN"/>
          </a:p>
        </p:txBody>
      </p:sp>
    </p:spTree>
    <p:extLst>
      <p:ext uri="{BB962C8B-B14F-4D97-AF65-F5344CB8AC3E}">
        <p14:creationId xmlns:p14="http://schemas.microsoft.com/office/powerpoint/2010/main" val="3777379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a:t>
            </a:fld>
            <a:endParaRPr lang="en-IN"/>
          </a:p>
        </p:txBody>
      </p:sp>
    </p:spTree>
    <p:extLst>
      <p:ext uri="{BB962C8B-B14F-4D97-AF65-F5344CB8AC3E}">
        <p14:creationId xmlns:p14="http://schemas.microsoft.com/office/powerpoint/2010/main" val="2754294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3</a:t>
            </a:fld>
            <a:endParaRPr lang="en-IN"/>
          </a:p>
        </p:txBody>
      </p:sp>
    </p:spTree>
    <p:extLst>
      <p:ext uri="{BB962C8B-B14F-4D97-AF65-F5344CB8AC3E}">
        <p14:creationId xmlns:p14="http://schemas.microsoft.com/office/powerpoint/2010/main" val="2096173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4</a:t>
            </a:fld>
            <a:endParaRPr lang="en-IN"/>
          </a:p>
        </p:txBody>
      </p:sp>
    </p:spTree>
    <p:extLst>
      <p:ext uri="{BB962C8B-B14F-4D97-AF65-F5344CB8AC3E}">
        <p14:creationId xmlns:p14="http://schemas.microsoft.com/office/powerpoint/2010/main" val="4085345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5</a:t>
            </a:fld>
            <a:endParaRPr lang="en-IN"/>
          </a:p>
        </p:txBody>
      </p:sp>
    </p:spTree>
    <p:extLst>
      <p:ext uri="{BB962C8B-B14F-4D97-AF65-F5344CB8AC3E}">
        <p14:creationId xmlns:p14="http://schemas.microsoft.com/office/powerpoint/2010/main" val="1626290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r>
              <a:rPr lang="en-IN" dirty="0"/>
              <a:t> : PPHN : Untreated mortality rate 10-30%(Cochrane Database 2017)</a:t>
            </a:r>
          </a:p>
        </p:txBody>
      </p:sp>
      <p:sp>
        <p:nvSpPr>
          <p:cNvPr id="4" name="Slide Number Placeholder 3"/>
          <p:cNvSpPr>
            <a:spLocks noGrp="1"/>
          </p:cNvSpPr>
          <p:nvPr>
            <p:ph type="sldNum" sz="quarter" idx="5"/>
          </p:nvPr>
        </p:nvSpPr>
        <p:spPr/>
        <p:txBody>
          <a:bodyPr/>
          <a:lstStyle/>
          <a:p>
            <a:fld id="{4F75E1C7-FB38-43AB-B20C-03C0DCC99807}" type="slidenum">
              <a:rPr lang="en-IN" smtClean="0"/>
              <a:t>6</a:t>
            </a:fld>
            <a:endParaRPr lang="en-IN"/>
          </a:p>
        </p:txBody>
      </p:sp>
    </p:spTree>
    <p:extLst>
      <p:ext uri="{BB962C8B-B14F-4D97-AF65-F5344CB8AC3E}">
        <p14:creationId xmlns:p14="http://schemas.microsoft.com/office/powerpoint/2010/main" val="1948284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7</a:t>
            </a:fld>
            <a:endParaRPr lang="en-IN"/>
          </a:p>
        </p:txBody>
      </p:sp>
    </p:spTree>
    <p:extLst>
      <p:ext uri="{BB962C8B-B14F-4D97-AF65-F5344CB8AC3E}">
        <p14:creationId xmlns:p14="http://schemas.microsoft.com/office/powerpoint/2010/main" val="1889760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8</a:t>
            </a:fld>
            <a:endParaRPr lang="en-IN"/>
          </a:p>
        </p:txBody>
      </p:sp>
    </p:spTree>
    <p:extLst>
      <p:ext uri="{BB962C8B-B14F-4D97-AF65-F5344CB8AC3E}">
        <p14:creationId xmlns:p14="http://schemas.microsoft.com/office/powerpoint/2010/main" val="3390238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9</a:t>
            </a:fld>
            <a:endParaRPr lang="en-IN"/>
          </a:p>
        </p:txBody>
      </p:sp>
    </p:spTree>
    <p:extLst>
      <p:ext uri="{BB962C8B-B14F-4D97-AF65-F5344CB8AC3E}">
        <p14:creationId xmlns:p14="http://schemas.microsoft.com/office/powerpoint/2010/main" val="1091431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r>
              <a:rPr lang="en-IN" dirty="0"/>
              <a:t>                        12.5 mg in 10 ml, cost =1800/ Sildenafil. Duration of action of inhaled NTG is 20-30 Minutes. Use the time for set up of </a:t>
            </a:r>
            <a:r>
              <a:rPr lang="en-IN" dirty="0" err="1"/>
              <a:t>iNO</a:t>
            </a:r>
            <a:r>
              <a:rPr lang="en-IN" dirty="0"/>
              <a:t> etc.</a:t>
            </a:r>
          </a:p>
        </p:txBody>
      </p:sp>
      <p:sp>
        <p:nvSpPr>
          <p:cNvPr id="4" name="Slide Number Placeholder 3"/>
          <p:cNvSpPr>
            <a:spLocks noGrp="1"/>
          </p:cNvSpPr>
          <p:nvPr>
            <p:ph type="sldNum" sz="quarter" idx="10"/>
          </p:nvPr>
        </p:nvSpPr>
        <p:spPr/>
        <p:txBody>
          <a:bodyPr/>
          <a:lstStyle/>
          <a:p>
            <a:fld id="{B78E9BD9-755A-4D97-8E0F-A1CFE3DDD689}" type="slidenum">
              <a:rPr lang="en-IN" smtClean="0"/>
              <a:t>10</a:t>
            </a:fld>
            <a:endParaRPr lang="en-IN"/>
          </a:p>
        </p:txBody>
      </p:sp>
    </p:spTree>
    <p:extLst>
      <p:ext uri="{BB962C8B-B14F-4D97-AF65-F5344CB8AC3E}">
        <p14:creationId xmlns:p14="http://schemas.microsoft.com/office/powerpoint/2010/main" val="91504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r>
              <a:rPr lang="en-IN" dirty="0"/>
              <a:t> Echo. Dr </a:t>
            </a:r>
            <a:r>
              <a:rPr lang="en-IN" dirty="0" err="1"/>
              <a:t>Hetal</a:t>
            </a:r>
            <a:r>
              <a:rPr lang="en-IN" dirty="0"/>
              <a:t> : Retrospectively : do you think sildenafil was a good choice?</a:t>
            </a:r>
          </a:p>
        </p:txBody>
      </p:sp>
      <p:sp>
        <p:nvSpPr>
          <p:cNvPr id="4" name="Slide Number Placeholder 3"/>
          <p:cNvSpPr>
            <a:spLocks noGrp="1"/>
          </p:cNvSpPr>
          <p:nvPr>
            <p:ph type="sldNum" sz="quarter" idx="5"/>
          </p:nvPr>
        </p:nvSpPr>
        <p:spPr/>
        <p:txBody>
          <a:bodyPr/>
          <a:lstStyle/>
          <a:p>
            <a:fld id="{4F75E1C7-FB38-43AB-B20C-03C0DCC99807}" type="slidenum">
              <a:rPr lang="en-IN" smtClean="0"/>
              <a:t>11</a:t>
            </a:fld>
            <a:endParaRPr lang="en-IN"/>
          </a:p>
        </p:txBody>
      </p:sp>
    </p:spTree>
    <p:extLst>
      <p:ext uri="{BB962C8B-B14F-4D97-AF65-F5344CB8AC3E}">
        <p14:creationId xmlns:p14="http://schemas.microsoft.com/office/powerpoint/2010/main" val="259884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12</a:t>
            </a:fld>
            <a:endParaRPr lang="en-IN"/>
          </a:p>
        </p:txBody>
      </p:sp>
    </p:spTree>
    <p:extLst>
      <p:ext uri="{BB962C8B-B14F-4D97-AF65-F5344CB8AC3E}">
        <p14:creationId xmlns:p14="http://schemas.microsoft.com/office/powerpoint/2010/main" val="558038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r>
              <a:rPr lang="en-IN" dirty="0"/>
              <a:t> &amp; 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13</a:t>
            </a:fld>
            <a:endParaRPr lang="en-IN"/>
          </a:p>
        </p:txBody>
      </p:sp>
    </p:spTree>
    <p:extLst>
      <p:ext uri="{BB962C8B-B14F-4D97-AF65-F5344CB8AC3E}">
        <p14:creationId xmlns:p14="http://schemas.microsoft.com/office/powerpoint/2010/main" val="215865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r>
              <a:rPr lang="en-IN" dirty="0"/>
              <a:t> Q1. Dr </a:t>
            </a:r>
            <a:r>
              <a:rPr lang="en-IN" dirty="0" err="1"/>
              <a:t>Munesh</a:t>
            </a:r>
            <a:r>
              <a:rPr lang="en-IN" dirty="0"/>
              <a:t> Q2.</a:t>
            </a:r>
          </a:p>
        </p:txBody>
      </p:sp>
      <p:sp>
        <p:nvSpPr>
          <p:cNvPr id="4" name="Slide Number Placeholder 3"/>
          <p:cNvSpPr>
            <a:spLocks noGrp="1"/>
          </p:cNvSpPr>
          <p:nvPr>
            <p:ph type="sldNum" sz="quarter" idx="5"/>
          </p:nvPr>
        </p:nvSpPr>
        <p:spPr/>
        <p:txBody>
          <a:bodyPr/>
          <a:lstStyle/>
          <a:p>
            <a:fld id="{4F75E1C7-FB38-43AB-B20C-03C0DCC99807}" type="slidenum">
              <a:rPr lang="en-IN" smtClean="0"/>
              <a:t>14</a:t>
            </a:fld>
            <a:endParaRPr lang="en-IN"/>
          </a:p>
        </p:txBody>
      </p:sp>
    </p:spTree>
    <p:extLst>
      <p:ext uri="{BB962C8B-B14F-4D97-AF65-F5344CB8AC3E}">
        <p14:creationId xmlns:p14="http://schemas.microsoft.com/office/powerpoint/2010/main" val="1354144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15</a:t>
            </a:fld>
            <a:endParaRPr lang="en-IN"/>
          </a:p>
        </p:txBody>
      </p:sp>
    </p:spTree>
    <p:extLst>
      <p:ext uri="{BB962C8B-B14F-4D97-AF65-F5344CB8AC3E}">
        <p14:creationId xmlns:p14="http://schemas.microsoft.com/office/powerpoint/2010/main" val="1788082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 How To Manage The Severe AS in 3</a:t>
            </a:r>
            <a:r>
              <a:rPr lang="en-IN" baseline="30000" dirty="0"/>
              <a:t>rd</a:t>
            </a:r>
            <a:r>
              <a:rPr lang="en-IN" dirty="0"/>
              <a:t> Trimester of Pregnancy?</a:t>
            </a:r>
          </a:p>
        </p:txBody>
      </p:sp>
      <p:sp>
        <p:nvSpPr>
          <p:cNvPr id="4" name="Slide Number Placeholder 3"/>
          <p:cNvSpPr>
            <a:spLocks noGrp="1"/>
          </p:cNvSpPr>
          <p:nvPr>
            <p:ph type="sldNum" sz="quarter" idx="5"/>
          </p:nvPr>
        </p:nvSpPr>
        <p:spPr/>
        <p:txBody>
          <a:bodyPr/>
          <a:lstStyle/>
          <a:p>
            <a:fld id="{4F75E1C7-FB38-43AB-B20C-03C0DCC99807}" type="slidenum">
              <a:rPr lang="en-IN" smtClean="0"/>
              <a:t>16</a:t>
            </a:fld>
            <a:endParaRPr lang="en-IN"/>
          </a:p>
        </p:txBody>
      </p:sp>
    </p:spTree>
    <p:extLst>
      <p:ext uri="{BB962C8B-B14F-4D97-AF65-F5344CB8AC3E}">
        <p14:creationId xmlns:p14="http://schemas.microsoft.com/office/powerpoint/2010/main" val="2584870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How Do You Confirm? What is Your Experience in Wheat Eating Population?</a:t>
            </a:r>
          </a:p>
        </p:txBody>
      </p:sp>
      <p:sp>
        <p:nvSpPr>
          <p:cNvPr id="4" name="Slide Number Placeholder 3"/>
          <p:cNvSpPr>
            <a:spLocks noGrp="1"/>
          </p:cNvSpPr>
          <p:nvPr>
            <p:ph type="sldNum" sz="quarter" idx="5"/>
          </p:nvPr>
        </p:nvSpPr>
        <p:spPr/>
        <p:txBody>
          <a:bodyPr/>
          <a:lstStyle/>
          <a:p>
            <a:fld id="{4F75E1C7-FB38-43AB-B20C-03C0DCC99807}" type="slidenum">
              <a:rPr lang="en-IN" smtClean="0"/>
              <a:t>17</a:t>
            </a:fld>
            <a:endParaRPr lang="en-IN"/>
          </a:p>
        </p:txBody>
      </p:sp>
    </p:spTree>
    <p:extLst>
      <p:ext uri="{BB962C8B-B14F-4D97-AF65-F5344CB8AC3E}">
        <p14:creationId xmlns:p14="http://schemas.microsoft.com/office/powerpoint/2010/main" val="2645854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18</a:t>
            </a:fld>
            <a:endParaRPr lang="en-IN"/>
          </a:p>
        </p:txBody>
      </p:sp>
    </p:spTree>
    <p:extLst>
      <p:ext uri="{BB962C8B-B14F-4D97-AF65-F5344CB8AC3E}">
        <p14:creationId xmlns:p14="http://schemas.microsoft.com/office/powerpoint/2010/main" val="405066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r>
              <a:rPr lang="en-IN" dirty="0"/>
              <a:t>: ASD right to left, flow reversal in aorta, severe PAH but look at SVC</a:t>
            </a:r>
          </a:p>
        </p:txBody>
      </p:sp>
      <p:sp>
        <p:nvSpPr>
          <p:cNvPr id="4" name="Slide Number Placeholder 3"/>
          <p:cNvSpPr>
            <a:spLocks noGrp="1"/>
          </p:cNvSpPr>
          <p:nvPr>
            <p:ph type="sldNum" sz="quarter" idx="5"/>
          </p:nvPr>
        </p:nvSpPr>
        <p:spPr/>
        <p:txBody>
          <a:bodyPr/>
          <a:lstStyle/>
          <a:p>
            <a:fld id="{4F75E1C7-FB38-43AB-B20C-03C0DCC99807}" type="slidenum">
              <a:rPr lang="en-IN" smtClean="0"/>
              <a:t>19</a:t>
            </a:fld>
            <a:endParaRPr lang="en-IN"/>
          </a:p>
        </p:txBody>
      </p:sp>
    </p:spTree>
    <p:extLst>
      <p:ext uri="{BB962C8B-B14F-4D97-AF65-F5344CB8AC3E}">
        <p14:creationId xmlns:p14="http://schemas.microsoft.com/office/powerpoint/2010/main" val="525121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20</a:t>
            </a:fld>
            <a:endParaRPr lang="en-IN"/>
          </a:p>
        </p:txBody>
      </p:sp>
    </p:spTree>
    <p:extLst>
      <p:ext uri="{BB962C8B-B14F-4D97-AF65-F5344CB8AC3E}">
        <p14:creationId xmlns:p14="http://schemas.microsoft.com/office/powerpoint/2010/main" val="308369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Maitri#3 diagnostic features: Centrilobular ground glass opacity, Prominent Mediastinal Nodes and </a:t>
            </a:r>
            <a:r>
              <a:rPr lang="en-IN" dirty="0" err="1"/>
              <a:t>Thickneing</a:t>
            </a:r>
            <a:r>
              <a:rPr lang="en-IN" dirty="0"/>
              <a:t> of interlobular septa. Predominantly involves small venules. AR transmission, 1 year mortality 72%. Vasodilators Class III.. Bilateral Lung transplant, </a:t>
            </a:r>
            <a:r>
              <a:rPr lang="en-IN" dirty="0" err="1"/>
              <a:t>immunosuprresive</a:t>
            </a:r>
            <a:r>
              <a:rPr lang="en-IN" dirty="0"/>
              <a:t> Rx, Supplemental oxygen</a:t>
            </a:r>
          </a:p>
        </p:txBody>
      </p:sp>
      <p:sp>
        <p:nvSpPr>
          <p:cNvPr id="4" name="Slide Number Placeholder 3"/>
          <p:cNvSpPr>
            <a:spLocks noGrp="1"/>
          </p:cNvSpPr>
          <p:nvPr>
            <p:ph type="sldNum" sz="quarter" idx="5"/>
          </p:nvPr>
        </p:nvSpPr>
        <p:spPr/>
        <p:txBody>
          <a:bodyPr/>
          <a:lstStyle/>
          <a:p>
            <a:fld id="{4F75E1C7-FB38-43AB-B20C-03C0DCC99807}" type="slidenum">
              <a:rPr lang="en-IN" smtClean="0"/>
              <a:t>21</a:t>
            </a:fld>
            <a:endParaRPr lang="en-IN"/>
          </a:p>
        </p:txBody>
      </p:sp>
    </p:spTree>
    <p:extLst>
      <p:ext uri="{BB962C8B-B14F-4D97-AF65-F5344CB8AC3E}">
        <p14:creationId xmlns:p14="http://schemas.microsoft.com/office/powerpoint/2010/main" val="3569968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and Dr </a:t>
            </a:r>
            <a:r>
              <a:rPr lang="en-IN" dirty="0" err="1"/>
              <a:t>Hetal</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22</a:t>
            </a:fld>
            <a:endParaRPr lang="en-IN"/>
          </a:p>
        </p:txBody>
      </p:sp>
    </p:spTree>
    <p:extLst>
      <p:ext uri="{BB962C8B-B14F-4D97-AF65-F5344CB8AC3E}">
        <p14:creationId xmlns:p14="http://schemas.microsoft.com/office/powerpoint/2010/main" val="2275965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23</a:t>
            </a:fld>
            <a:endParaRPr lang="en-IN"/>
          </a:p>
        </p:txBody>
      </p:sp>
    </p:spTree>
    <p:extLst>
      <p:ext uri="{BB962C8B-B14F-4D97-AF65-F5344CB8AC3E}">
        <p14:creationId xmlns:p14="http://schemas.microsoft.com/office/powerpoint/2010/main" val="732383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Q. Should We Close VSD and your Rx in this child? Dr </a:t>
            </a:r>
            <a:r>
              <a:rPr lang="en-IN" dirty="0" err="1"/>
              <a:t>Hetal</a:t>
            </a:r>
            <a:endParaRPr lang="en-IN" dirty="0"/>
          </a:p>
          <a:p>
            <a:r>
              <a:rPr lang="en-IN" dirty="0"/>
              <a:t>Q. How To Counsel and FU ? 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24</a:t>
            </a:fld>
            <a:endParaRPr lang="en-IN"/>
          </a:p>
        </p:txBody>
      </p:sp>
    </p:spTree>
    <p:extLst>
      <p:ext uri="{BB962C8B-B14F-4D97-AF65-F5344CB8AC3E}">
        <p14:creationId xmlns:p14="http://schemas.microsoft.com/office/powerpoint/2010/main" val="20095788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25</a:t>
            </a:fld>
            <a:endParaRPr lang="en-IN"/>
          </a:p>
        </p:txBody>
      </p:sp>
    </p:spTree>
    <p:extLst>
      <p:ext uri="{BB962C8B-B14F-4D97-AF65-F5344CB8AC3E}">
        <p14:creationId xmlns:p14="http://schemas.microsoft.com/office/powerpoint/2010/main" val="3303387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r>
              <a:rPr lang="en-IN" dirty="0"/>
              <a:t> 1</a:t>
            </a:r>
            <a:r>
              <a:rPr lang="en-IN" baseline="30000" dirty="0"/>
              <a:t>st</a:t>
            </a:r>
            <a:r>
              <a:rPr lang="en-IN" dirty="0"/>
              <a:t> Part &amp; Dr  </a:t>
            </a:r>
            <a:r>
              <a:rPr lang="en-IN" dirty="0" err="1"/>
              <a:t>Munesh</a:t>
            </a:r>
            <a:r>
              <a:rPr lang="en-IN" dirty="0"/>
              <a:t> :2</a:t>
            </a:r>
            <a:r>
              <a:rPr lang="en-IN" baseline="30000" dirty="0"/>
              <a:t>nd</a:t>
            </a:r>
            <a:r>
              <a:rPr lang="en-IN" dirty="0"/>
              <a:t> Part</a:t>
            </a:r>
          </a:p>
        </p:txBody>
      </p:sp>
      <p:sp>
        <p:nvSpPr>
          <p:cNvPr id="4" name="Slide Number Placeholder 3"/>
          <p:cNvSpPr>
            <a:spLocks noGrp="1"/>
          </p:cNvSpPr>
          <p:nvPr>
            <p:ph type="sldNum" sz="quarter" idx="5"/>
          </p:nvPr>
        </p:nvSpPr>
        <p:spPr/>
        <p:txBody>
          <a:bodyPr/>
          <a:lstStyle/>
          <a:p>
            <a:fld id="{4F75E1C7-FB38-43AB-B20C-03C0DCC99807}" type="slidenum">
              <a:rPr lang="en-IN" smtClean="0"/>
              <a:t>26</a:t>
            </a:fld>
            <a:endParaRPr lang="en-IN"/>
          </a:p>
        </p:txBody>
      </p:sp>
    </p:spTree>
    <p:extLst>
      <p:ext uri="{BB962C8B-B14F-4D97-AF65-F5344CB8AC3E}">
        <p14:creationId xmlns:p14="http://schemas.microsoft.com/office/powerpoint/2010/main" val="3194971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Is this </a:t>
            </a:r>
            <a:r>
              <a:rPr lang="en-IN" dirty="0" err="1"/>
              <a:t>PoPH</a:t>
            </a:r>
            <a:r>
              <a:rPr lang="en-IN" dirty="0"/>
              <a:t>? Schistosomiasis/bilharzia parasitic flatworms/snail fever: From snails/prawns etc. Swimmer’s itch, abdominal pain, bloating, blood in stool and urine. Sildenafil and Praziquantel/Oxamniquine. To be remembered Asia/Africa etc.</a:t>
            </a:r>
          </a:p>
        </p:txBody>
      </p:sp>
      <p:sp>
        <p:nvSpPr>
          <p:cNvPr id="4" name="Slide Number Placeholder 3"/>
          <p:cNvSpPr>
            <a:spLocks noGrp="1"/>
          </p:cNvSpPr>
          <p:nvPr>
            <p:ph type="sldNum" sz="quarter" idx="5"/>
          </p:nvPr>
        </p:nvSpPr>
        <p:spPr/>
        <p:txBody>
          <a:bodyPr/>
          <a:lstStyle/>
          <a:p>
            <a:fld id="{4F75E1C7-FB38-43AB-B20C-03C0DCC99807}" type="slidenum">
              <a:rPr lang="en-IN" smtClean="0"/>
              <a:t>27</a:t>
            </a:fld>
            <a:endParaRPr lang="en-IN"/>
          </a:p>
        </p:txBody>
      </p:sp>
    </p:spTree>
    <p:extLst>
      <p:ext uri="{BB962C8B-B14F-4D97-AF65-F5344CB8AC3E}">
        <p14:creationId xmlns:p14="http://schemas.microsoft.com/office/powerpoint/2010/main" val="29466385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Screening for pediatric PH is performed by detailed clinical ,CXR,ECG and echocardiography. If these investigations suggest the presence of PH/PHVD, chest X-ray and/or chest CT should be considered, followed by additional investigations. If PH/PHVD is severe, and the patient presents severely ill in overt heart failure and/or pulmonary vascular crisis, cardiac catheterization may be postponed and pharmacotherapy including intravenous </a:t>
            </a:r>
            <a:r>
              <a:rPr lang="en-IN" dirty="0" err="1"/>
              <a:t>prostanoids</a:t>
            </a:r>
            <a:r>
              <a:rPr lang="en-IN" dirty="0"/>
              <a:t> started immediately. CPET, cardiopulmonary exercise testing; CT, computed tomography; CTEPH, chronic thromboembolic pulmonary hypertension; CXR, chest X-ray; ECG, electrocardiogram; FC, functional class; HIV, human immunodeﬁciency virus; HPAH, heritable pulmonary arterial hypertension; HR, high resolution; IPAH, idiopathic pulmonary arterial hypertension; LFT, liver function test; MRI, magnetic resonance imaging; PCH, pulmonary capillary </a:t>
            </a:r>
            <a:r>
              <a:rPr lang="en-IN" dirty="0" err="1"/>
              <a:t>hemangiomatosis</a:t>
            </a:r>
            <a:r>
              <a:rPr lang="en-IN" dirty="0"/>
              <a:t>; PH, pulmonary hypertension; PHVD, pulmonary hypertensive vascular disease; PVOD, pulmonary </a:t>
            </a:r>
            <a:r>
              <a:rPr lang="en-IN" dirty="0" err="1"/>
              <a:t>veno</a:t>
            </a:r>
            <a:r>
              <a:rPr lang="en-IN" dirty="0"/>
              <a:t>-occlusive disease; VQ, ventilation/perfusion; WHO, World Health Organization. Modiﬁed from Lammers et al., 2016.6 CT : MPA/</a:t>
            </a:r>
            <a:r>
              <a:rPr lang="en-IN" dirty="0" err="1"/>
              <a:t>AAOdiameter</a:t>
            </a:r>
            <a:r>
              <a:rPr lang="en-IN" dirty="0"/>
              <a:t> ratio </a:t>
            </a:r>
            <a:r>
              <a:rPr lang="en-IN" dirty="0">
                <a:sym typeface="Symbol" panose="05050102010706020507" pitchFamily="18" charset="2"/>
              </a:rPr>
              <a:t></a:t>
            </a:r>
            <a:r>
              <a:rPr lang="en-IN" dirty="0"/>
              <a:t>1.3 suspect PAH. PA pruning and pulmonary </a:t>
            </a:r>
            <a:r>
              <a:rPr lang="en-IN" dirty="0" err="1"/>
              <a:t>veins.Idiopathic</a:t>
            </a:r>
            <a:r>
              <a:rPr lang="en-IN" dirty="0"/>
              <a:t> PAH – 3 children per million per year </a:t>
            </a:r>
            <a:r>
              <a:rPr lang="en-IN" dirty="0" err="1"/>
              <a:t>dutch</a:t>
            </a:r>
            <a:r>
              <a:rPr lang="en-IN" dirty="0"/>
              <a:t> registry</a:t>
            </a:r>
          </a:p>
          <a:p>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28</a:t>
            </a:fld>
            <a:endParaRPr lang="en-IN"/>
          </a:p>
        </p:txBody>
      </p:sp>
    </p:spTree>
    <p:extLst>
      <p:ext uri="{BB962C8B-B14F-4D97-AF65-F5344CB8AC3E}">
        <p14:creationId xmlns:p14="http://schemas.microsoft.com/office/powerpoint/2010/main" val="297515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29</a:t>
            </a:fld>
            <a:endParaRPr lang="en-IN"/>
          </a:p>
        </p:txBody>
      </p:sp>
    </p:spTree>
    <p:extLst>
      <p:ext uri="{BB962C8B-B14F-4D97-AF65-F5344CB8AC3E}">
        <p14:creationId xmlns:p14="http://schemas.microsoft.com/office/powerpoint/2010/main" val="1166417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30</a:t>
            </a:fld>
            <a:endParaRPr lang="en-IN"/>
          </a:p>
        </p:txBody>
      </p:sp>
    </p:spTree>
    <p:extLst>
      <p:ext uri="{BB962C8B-B14F-4D97-AF65-F5344CB8AC3E}">
        <p14:creationId xmlns:p14="http://schemas.microsoft.com/office/powerpoint/2010/main" val="3654350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:CCB in IPAH or HPAH if AVT positive and cardiac function normal. If CCB monotherapy fails, go for sildenafil and combo</a:t>
            </a:r>
          </a:p>
        </p:txBody>
      </p:sp>
      <p:sp>
        <p:nvSpPr>
          <p:cNvPr id="4" name="Slide Number Placeholder 3"/>
          <p:cNvSpPr>
            <a:spLocks noGrp="1"/>
          </p:cNvSpPr>
          <p:nvPr>
            <p:ph type="sldNum" sz="quarter" idx="5"/>
          </p:nvPr>
        </p:nvSpPr>
        <p:spPr/>
        <p:txBody>
          <a:bodyPr/>
          <a:lstStyle/>
          <a:p>
            <a:fld id="{4F75E1C7-FB38-43AB-B20C-03C0DCC99807}" type="slidenum">
              <a:rPr lang="en-IN" smtClean="0"/>
              <a:t>31</a:t>
            </a:fld>
            <a:endParaRPr lang="en-IN"/>
          </a:p>
        </p:txBody>
      </p:sp>
    </p:spTree>
    <p:extLst>
      <p:ext uri="{BB962C8B-B14F-4D97-AF65-F5344CB8AC3E}">
        <p14:creationId xmlns:p14="http://schemas.microsoft.com/office/powerpoint/2010/main" val="11938115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32</a:t>
            </a:fld>
            <a:endParaRPr lang="en-IN"/>
          </a:p>
        </p:txBody>
      </p:sp>
    </p:spTree>
    <p:extLst>
      <p:ext uri="{BB962C8B-B14F-4D97-AF65-F5344CB8AC3E}">
        <p14:creationId xmlns:p14="http://schemas.microsoft.com/office/powerpoint/2010/main" val="3872896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33</a:t>
            </a:fld>
            <a:endParaRPr lang="en-IN"/>
          </a:p>
        </p:txBody>
      </p:sp>
    </p:spTree>
    <p:extLst>
      <p:ext uri="{BB962C8B-B14F-4D97-AF65-F5344CB8AC3E}">
        <p14:creationId xmlns:p14="http://schemas.microsoft.com/office/powerpoint/2010/main" val="1104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MaitriSpironolactone</a:t>
            </a:r>
            <a:r>
              <a:rPr lang="en-IN" dirty="0"/>
              <a:t> &amp; Eplerenone useful in adults, no study in children. Thiazides or spironolactone in BPD. Low dose Sildenafil may be given.</a:t>
            </a:r>
          </a:p>
        </p:txBody>
      </p:sp>
      <p:sp>
        <p:nvSpPr>
          <p:cNvPr id="4" name="Slide Number Placeholder 3"/>
          <p:cNvSpPr>
            <a:spLocks noGrp="1"/>
          </p:cNvSpPr>
          <p:nvPr>
            <p:ph type="sldNum" sz="quarter" idx="5"/>
          </p:nvPr>
        </p:nvSpPr>
        <p:spPr/>
        <p:txBody>
          <a:bodyPr/>
          <a:lstStyle/>
          <a:p>
            <a:fld id="{4F75E1C7-FB38-43AB-B20C-03C0DCC99807}" type="slidenum">
              <a:rPr lang="en-IN" smtClean="0"/>
              <a:t>34</a:t>
            </a:fld>
            <a:endParaRPr lang="en-IN"/>
          </a:p>
        </p:txBody>
      </p:sp>
    </p:spTree>
    <p:extLst>
      <p:ext uri="{BB962C8B-B14F-4D97-AF65-F5344CB8AC3E}">
        <p14:creationId xmlns:p14="http://schemas.microsoft.com/office/powerpoint/2010/main" val="2202913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35</a:t>
            </a:fld>
            <a:endParaRPr lang="en-IN"/>
          </a:p>
        </p:txBody>
      </p:sp>
    </p:spTree>
    <p:extLst>
      <p:ext uri="{BB962C8B-B14F-4D97-AF65-F5344CB8AC3E}">
        <p14:creationId xmlns:p14="http://schemas.microsoft.com/office/powerpoint/2010/main" val="2006795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Sildenafil PDE5 inhibitor and increases CGMP. Dose neonates in PPHN 0.5-2mg/kg/dose 8-6 hourly till OI&lt;20. Recruit Lung, IV Magnesium sulphate. Tadalafil 0.5-1mg/kg/day OD, approved over 3 </a:t>
            </a:r>
            <a:r>
              <a:rPr lang="en-IN" dirty="0" err="1"/>
              <a:t>yrs</a:t>
            </a:r>
            <a:r>
              <a:rPr lang="en-IN" dirty="0"/>
              <a:t>(Circulation guidelines 2015). ERA </a:t>
            </a:r>
            <a:r>
              <a:rPr lang="en-IN" dirty="0" err="1"/>
              <a:t>Bosentan</a:t>
            </a:r>
            <a:r>
              <a:rPr lang="en-IN" dirty="0"/>
              <a:t> (dual ETA and ETB antagonist)</a:t>
            </a:r>
          </a:p>
          <a:p>
            <a:r>
              <a:rPr lang="en-IN" dirty="0"/>
              <a:t>Starting dose is half the maintenance dose Maintenance dose: Weight &lt;10 kg: 2 mg/kg twice daily orally Weight 10–20 kg: 31.25 mg twice daily Weight &gt;20–40 kg: 62.5 mg twice daily Weight &gt;40 kg: 125 mg twice daily</a:t>
            </a:r>
          </a:p>
          <a:p>
            <a:r>
              <a:rPr lang="en-IN" dirty="0"/>
              <a:t>Monthly LFTs required due to risk for hepatotoxicity HCG and pregnancy test required monthly Incidence of AST/ALT elevation is less in children compared with adults Fluid retention Teratogenicity Male infertility May decrease sildenafil level</a:t>
            </a:r>
          </a:p>
          <a:p>
            <a:r>
              <a:rPr lang="en-IN" dirty="0"/>
              <a:t>COR I LOE B Data have been published on efficacy in Eisenmenger PH 2 Forms of birth control required Drug interaction with sildenafil</a:t>
            </a:r>
          </a:p>
          <a:p>
            <a:r>
              <a:rPr lang="en-IN" dirty="0"/>
              <a:t>ERA </a:t>
            </a:r>
            <a:r>
              <a:rPr lang="en-IN" dirty="0" err="1"/>
              <a:t>Ambrisentan</a:t>
            </a:r>
            <a:r>
              <a:rPr lang="en-IN" dirty="0"/>
              <a:t> (a highly selective ETA antagonist)</a:t>
            </a:r>
          </a:p>
          <a:p>
            <a:r>
              <a:rPr lang="en-IN" dirty="0"/>
              <a:t>Dose range: 5–10 mg orally daily Use in </a:t>
            </a:r>
            <a:r>
              <a:rPr lang="en-IN" dirty="0" err="1"/>
              <a:t>pediatric</a:t>
            </a:r>
            <a:r>
              <a:rPr lang="en-IN" dirty="0"/>
              <a:t> patients &lt;5 y of age is unstudied</a:t>
            </a:r>
          </a:p>
          <a:p>
            <a:r>
              <a:rPr lang="en-IN" dirty="0"/>
              <a:t>Routine LFTs recommended HCT and pregnancy test required Incidence of AST/ALT elevation is less in children compared with adults Fluid retention Teratogenicity Male infertility</a:t>
            </a:r>
          </a:p>
          <a:p>
            <a:r>
              <a:rPr lang="en-IN" dirty="0"/>
              <a:t>COR </a:t>
            </a:r>
            <a:r>
              <a:rPr lang="en-IN" dirty="0" err="1"/>
              <a:t>IIa</a:t>
            </a:r>
            <a:r>
              <a:rPr lang="en-IN" dirty="0"/>
              <a:t> LOE B Safety and efficacy data in children are limited Avoid use in neonates or infant because glucuronidation is not mature</a:t>
            </a:r>
          </a:p>
          <a:p>
            <a:r>
              <a:rPr lang="en-IN" dirty="0"/>
              <a:t>Prostacyclin </a:t>
            </a:r>
            <a:r>
              <a:rPr lang="en-IN" dirty="0" err="1"/>
              <a:t>Epoprostenol</a:t>
            </a:r>
            <a:r>
              <a:rPr lang="en-IN" dirty="0"/>
              <a:t> (</a:t>
            </a:r>
            <a:r>
              <a:rPr lang="en-IN" dirty="0" err="1"/>
              <a:t>Flolan</a:t>
            </a:r>
            <a:r>
              <a:rPr lang="en-IN" dirty="0"/>
              <a:t>), </a:t>
            </a:r>
            <a:r>
              <a:rPr lang="en-IN" dirty="0" err="1"/>
              <a:t>Veletri</a:t>
            </a:r>
            <a:r>
              <a:rPr lang="en-IN" dirty="0"/>
              <a:t> (thermostable)</a:t>
            </a:r>
          </a:p>
          <a:p>
            <a:r>
              <a:rPr lang="en-IN" dirty="0"/>
              <a:t>Continuous intravenous infusion Drug interaction with sildenafil Starting dose: 1–2 ng·kg−1·min−1 IV without a known maximum In </a:t>
            </a:r>
            <a:r>
              <a:rPr lang="en-IN" dirty="0" err="1"/>
              <a:t>pediatric</a:t>
            </a:r>
            <a:r>
              <a:rPr lang="en-IN" dirty="0"/>
              <a:t> patients, a stable dose is usually between 50 and 80 ng·kg−1·min−1 IV Doses &gt;150 ng·kg−1·min−1 IV have been used Dose increases are required High-output syndrome at high doses can occur</a:t>
            </a:r>
          </a:p>
          <a:p>
            <a:r>
              <a:rPr lang="en-IN" dirty="0"/>
              <a:t>Flushing, jaw, foot and bone pain, headaches, and </a:t>
            </a:r>
            <a:r>
              <a:rPr lang="en-IN" dirty="0" err="1"/>
              <a:t>diarrhea</a:t>
            </a:r>
            <a:r>
              <a:rPr lang="en-IN" dirty="0"/>
              <a:t> Systemic hypotension is possible Half-life is short (2–5 min), so PH crises occur rapidly if the infusion is stopped Icepack cooling and remixing every 24 h needed Central line complications occur</a:t>
            </a:r>
          </a:p>
          <a:p>
            <a:r>
              <a:rPr lang="en-IN" dirty="0"/>
              <a:t>COR I LOE B Standard therapy for severe PH A temperature-stable formulation is available</a:t>
            </a:r>
          </a:p>
          <a:p>
            <a:r>
              <a:rPr lang="en-IN" dirty="0"/>
              <a:t>Prostacyclin Treprostinil (</a:t>
            </a:r>
            <a:r>
              <a:rPr lang="en-IN" dirty="0" err="1"/>
              <a:t>Remodulin</a:t>
            </a:r>
            <a:r>
              <a:rPr lang="en-IN" dirty="0"/>
              <a:t>)</a:t>
            </a:r>
          </a:p>
          <a:p>
            <a:r>
              <a:rPr lang="en-IN" dirty="0"/>
              <a:t>Intravenous or subcutaneous: 2 Starting dose: 2 ng·kg−1·min−1 without a known maximum In </a:t>
            </a:r>
            <a:r>
              <a:rPr lang="en-IN" dirty="0" err="1"/>
              <a:t>pediatric</a:t>
            </a:r>
            <a:r>
              <a:rPr lang="en-IN" dirty="0"/>
              <a:t> patients, a stable dose is usually between 50 and 80 ng·kg−1·min−1 IV or SC Dose increases are required</a:t>
            </a:r>
          </a:p>
          <a:p>
            <a:r>
              <a:rPr lang="en-IN" dirty="0"/>
              <a:t>Inhaled: 1–9 patient-activated breaths every 6 h Oral: dosing not fully evaluated in children</a:t>
            </a:r>
          </a:p>
          <a:p>
            <a:r>
              <a:rPr lang="en-IN" dirty="0"/>
              <a:t>Flushing, muscle pain, headaches, and </a:t>
            </a:r>
            <a:r>
              <a:rPr lang="en-IN" dirty="0" err="1"/>
              <a:t>diarrhea</a:t>
            </a:r>
            <a:r>
              <a:rPr lang="en-IN" dirty="0"/>
              <a:t> are common side effects Frequency and severity of side effects are less than with </a:t>
            </a:r>
            <a:r>
              <a:rPr lang="en-IN" dirty="0" err="1"/>
              <a:t>epoprostenol</a:t>
            </a:r>
            <a:r>
              <a:rPr lang="en-IN" dirty="0"/>
              <a:t> Elimination half-life is 4.5 h The drug is stable at room temperature Central line complications can occur, including Gram-negative infections with intravenous route Subcutaneous injection site pain may limit this route Inhaled drug can worsen reactive airway symptoms GI side effects may be greater than with intravenous, subcutaneous, or inhaled</a:t>
            </a:r>
          </a:p>
          <a:p>
            <a:r>
              <a:rPr lang="en-IN" dirty="0"/>
              <a:t>For intravenous and subcutaneous: COR I LOE B</a:t>
            </a:r>
          </a:p>
          <a:p>
            <a:r>
              <a:rPr lang="en-IN" dirty="0"/>
              <a:t>For inhalation: COR </a:t>
            </a:r>
            <a:r>
              <a:rPr lang="en-IN" dirty="0" err="1"/>
              <a:t>IIa</a:t>
            </a:r>
            <a:r>
              <a:rPr lang="en-IN" dirty="0"/>
              <a:t> LOE B The nebulizer requires patient activation and controlled inhalation limited by age and development</a:t>
            </a:r>
          </a:p>
          <a:p>
            <a:r>
              <a:rPr lang="en-IN" dirty="0"/>
              <a:t>Table 3. Continued</a:t>
            </a:r>
          </a:p>
          <a:p>
            <a:r>
              <a:rPr lang="en-IN" dirty="0"/>
              <a:t>Drug Class Agent Dosing Adverse Effects COR/LOE Comments</a:t>
            </a:r>
          </a:p>
          <a:p>
            <a:r>
              <a:rPr lang="en-IN" dirty="0"/>
              <a:t>(Continued )</a:t>
            </a:r>
          </a:p>
          <a:p>
            <a:r>
              <a:rPr lang="en-IN" dirty="0"/>
              <a:t>Downloaded from http://ahajournals.org by on May 28, 2020</a:t>
            </a:r>
          </a:p>
          <a:p>
            <a:r>
              <a:rPr lang="en-IN" dirty="0" err="1"/>
              <a:t>Abman</a:t>
            </a:r>
            <a:r>
              <a:rPr lang="en-IN" dirty="0"/>
              <a:t> et al  </a:t>
            </a:r>
            <a:r>
              <a:rPr lang="en-IN" dirty="0" err="1"/>
              <a:t>Pediatric</a:t>
            </a:r>
            <a:r>
              <a:rPr lang="en-IN" dirty="0"/>
              <a:t> Pulmonary Hypertension  2045</a:t>
            </a:r>
          </a:p>
          <a:p>
            <a:r>
              <a:rPr lang="en-IN" dirty="0"/>
              <a:t>harm from </a:t>
            </a:r>
            <a:r>
              <a:rPr lang="en-IN" dirty="0" err="1"/>
              <a:t>hemorrhagic</a:t>
            </a:r>
            <a:r>
              <a:rPr lang="en-IN" dirty="0"/>
              <a:t> complications (Class III; Level of Evidence C). 3. Oxygen therapy is reasonable for hypoxemic PAH patients who have oxygen saturations &lt;92%, especially with associated respiratory disease (Class </a:t>
            </a:r>
            <a:r>
              <a:rPr lang="en-IN" dirty="0" err="1"/>
              <a:t>IIa</a:t>
            </a:r>
            <a:r>
              <a:rPr lang="en-IN" dirty="0"/>
              <a:t>; Level of Evidence B). 4. Recommendations for calcium channel blockers (CCBs) include the following: a. CCBs should be given only to those patients who are reactive as assessed by AVT and &gt;1 year of age (Class I; Level of Evidence C). b. CCBs are contraindicated in children who have not undergone or are nonresponsive to AVT and in patients with right-sided heart dysfunction owing to the potential for negative inotropic effects of CCB therapy (Class III; Level of Evidence C). 5. Oral PAH-targeted therapy in children with </a:t>
            </a:r>
            <a:r>
              <a:rPr lang="en-IN" dirty="0" err="1"/>
              <a:t>lowerrisk</a:t>
            </a:r>
            <a:r>
              <a:rPr lang="en-IN" dirty="0"/>
              <a:t> PAH is recommended and should include either a phosphodiesterase type 5 (PDE5) inhibitor or an endothelin (ET) receptor antagonist (ERA) (Class I; Level of Evidence B). 6. A goal-targeted therapy approach in which </a:t>
            </a:r>
            <a:r>
              <a:rPr lang="en-IN" dirty="0" err="1"/>
              <a:t>PAHspecific</a:t>
            </a:r>
            <a:r>
              <a:rPr lang="en-IN" dirty="0"/>
              <a:t> drugs are added progressively to achieve specified therapeutic targets can be useful (Class </a:t>
            </a:r>
            <a:r>
              <a:rPr lang="en-IN" dirty="0" err="1"/>
              <a:t>IIa</a:t>
            </a:r>
            <a:r>
              <a:rPr lang="en-IN" dirty="0"/>
              <a:t>; Level of Evidence C). 7. Intravenous and subcutaneous PGI2 or its </a:t>
            </a:r>
            <a:r>
              <a:rPr lang="en-IN" dirty="0" err="1"/>
              <a:t>analogs</a:t>
            </a:r>
            <a:r>
              <a:rPr lang="en-IN" dirty="0"/>
              <a:t> should be initiated without delay for patients with higher-risk PAH (Class I; Level of Evidence B). 8. Recommendations for the transition from parenteral to oral or inhaled therapy include the following: a. This transition may be considered in asymptomatic children with PAH who have demonstrated sustained, near-normal pulmonary </a:t>
            </a:r>
            <a:r>
              <a:rPr lang="en-IN" dirty="0" err="1"/>
              <a:t>hemodynamics</a:t>
            </a:r>
            <a:r>
              <a:rPr lang="en-IN" dirty="0"/>
              <a:t> (Class IIb; Level of Evidence C). b. The transition requires close monitoring in an experienced </a:t>
            </a:r>
            <a:r>
              <a:rPr lang="en-IN" dirty="0" err="1"/>
              <a:t>pediatric</a:t>
            </a:r>
            <a:r>
              <a:rPr lang="en-IN" dirty="0"/>
              <a:t> PH </a:t>
            </a:r>
            <a:r>
              <a:rPr lang="en-IN" dirty="0" err="1"/>
              <a:t>center</a:t>
            </a:r>
            <a:r>
              <a:rPr lang="en-IN" dirty="0"/>
              <a:t> (Class I; Level of Evidence B). Idiopathic PAH</a:t>
            </a:r>
          </a:p>
          <a:p>
            <a:r>
              <a:rPr lang="en-IN" dirty="0"/>
              <a:t>1. Lung biopsy may be considered for children with PAH suspected of having PVOD, pulmonary capillary </a:t>
            </a:r>
            <a:r>
              <a:rPr lang="en-IN" dirty="0" err="1"/>
              <a:t>hemangiomatosis</a:t>
            </a:r>
            <a:r>
              <a:rPr lang="en-IN" dirty="0"/>
              <a:t>, or vasculitis (Class IIb; Level of Evidence C).</a:t>
            </a:r>
          </a:p>
          <a:p>
            <a:r>
              <a:rPr lang="en-IN" dirty="0"/>
              <a:t>2. Referral to lung transplantation </a:t>
            </a:r>
            <a:r>
              <a:rPr lang="en-IN" dirty="0" err="1"/>
              <a:t>centers</a:t>
            </a:r>
            <a:r>
              <a:rPr lang="en-IN" dirty="0"/>
              <a:t> for evaluation is recommended for patients who are in World Health Organization (WHO) functional class III or IV on optimized medical therapy or who have rapidly progressive disease (Class I; Level of Evidence A). 3. Referral to a lung transplantation </a:t>
            </a:r>
            <a:r>
              <a:rPr lang="en-IN" dirty="0" err="1"/>
              <a:t>center</a:t>
            </a:r>
            <a:r>
              <a:rPr lang="en-IN" dirty="0"/>
              <a:t> for evaluation is recommended for patients who have confirmed pulmonary capillary </a:t>
            </a:r>
            <a:r>
              <a:rPr lang="en-IN" dirty="0" err="1"/>
              <a:t>hemangiomatosis</a:t>
            </a:r>
            <a:r>
              <a:rPr lang="en-IN" dirty="0"/>
              <a:t> or PVOD (Class I; Level of Evidence B).</a:t>
            </a:r>
          </a:p>
          <a:p>
            <a:r>
              <a:rPr lang="en-IN" dirty="0" err="1"/>
              <a:t>Pediatric</a:t>
            </a:r>
            <a:r>
              <a:rPr lang="en-IN" dirty="0"/>
              <a:t> Heart Disease</a:t>
            </a:r>
          </a:p>
          <a:p>
            <a:r>
              <a:rPr lang="en-IN" dirty="0"/>
              <a:t>1. In children with significant structural heart disease (</a:t>
            </a:r>
            <a:r>
              <a:rPr lang="en-IN" dirty="0" err="1"/>
              <a:t>ie</a:t>
            </a:r>
            <a:r>
              <a:rPr lang="en-IN" dirty="0"/>
              <a:t>, atrial septal defect [ASD], ventricular septal defect [VSD], and patent ductus arteriosus [PDA]) who have not undergone early repair (as generally defined as by 1 to 2 years of age, depending on the lesion and overall clinical status), the following are recommended: a. Cardiac catheterization should be considered to measure PVR index (PVRI) and to determine operability (Class II; Level of Evidence B). b. Repair should be considered if PVRI is &lt;6 Wood units (WU)·m2 or PVR/SVR &lt;0.3 at baseline (Class I; Level of Evidence B). 2. In children with evidence of right-to-left shunting and cardiac catheterization revealing a PVRI ≥6 WU·m2 or PVR/SVR ≥0.3, repair can be beneficial if AVT reveals reversibility of PAH (absolute PVRI &lt;6 WU·m2 and PVR/SVR &lt;0.3) (Class </a:t>
            </a:r>
            <a:r>
              <a:rPr lang="en-IN" dirty="0" err="1"/>
              <a:t>IIa</a:t>
            </a:r>
            <a:r>
              <a:rPr lang="en-IN" dirty="0"/>
              <a:t>; Level of Evidence C). 3. If cardiac catheterization reveals a PVRI ≥6 WU·m2 or PVR/SVR ≥0.3 and minimal responsiveness to AVT, the following are recommended: a. Repair is not indicated (Class III; Level of Evidence A). b. It is reasonable to implement PAH-targeted therapy followed by repeat catheterization with AVT after 4 to 6 months and to consider repair if the PVRI is &lt;6 WU (Class IIb; Level of Evidence C). PH Crises/Acute RV Failure</a:t>
            </a:r>
          </a:p>
          <a:p>
            <a:r>
              <a:rPr lang="en-IN" dirty="0"/>
              <a:t>1. General postoperative strategies for avoiding PH crises (PHCs), including avoidance of hypoxia, </a:t>
            </a:r>
          </a:p>
          <a:p>
            <a:r>
              <a:rPr lang="en-IN" dirty="0"/>
              <a:t>Prostacyclin </a:t>
            </a:r>
            <a:r>
              <a:rPr lang="en-IN" dirty="0" err="1"/>
              <a:t>Iloprost</a:t>
            </a:r>
            <a:r>
              <a:rPr lang="en-IN" dirty="0"/>
              <a:t> (intermittent inhalation)</a:t>
            </a:r>
          </a:p>
          <a:p>
            <a:r>
              <a:rPr lang="en-IN" dirty="0" err="1"/>
              <a:t>Pediatric</a:t>
            </a:r>
            <a:r>
              <a:rPr lang="en-IN" dirty="0"/>
              <a:t> dosing has not been determined but 6–9 inhalations per day are required, each lasting 10–15 min Start with 2.5-µg dose and </a:t>
            </a:r>
            <a:r>
              <a:rPr lang="en-IN" dirty="0" err="1"/>
              <a:t>uptitrate</a:t>
            </a:r>
            <a:r>
              <a:rPr lang="en-IN" dirty="0"/>
              <a:t> to 5-µg dose as  tolerated</a:t>
            </a:r>
          </a:p>
          <a:p>
            <a:r>
              <a:rPr lang="en-IN" dirty="0"/>
              <a:t>Flushing and headaches are common side effects Systemic hypotension is rare. Half-life is short Inhaled drug can worsen reactive  airway symptoms</a:t>
            </a:r>
          </a:p>
        </p:txBody>
      </p:sp>
      <p:sp>
        <p:nvSpPr>
          <p:cNvPr id="4" name="Slide Number Placeholder 3"/>
          <p:cNvSpPr>
            <a:spLocks noGrp="1"/>
          </p:cNvSpPr>
          <p:nvPr>
            <p:ph type="sldNum" sz="quarter" idx="5"/>
          </p:nvPr>
        </p:nvSpPr>
        <p:spPr/>
        <p:txBody>
          <a:bodyPr/>
          <a:lstStyle/>
          <a:p>
            <a:fld id="{4F75E1C7-FB38-43AB-B20C-03C0DCC99807}" type="slidenum">
              <a:rPr lang="en-IN" smtClean="0"/>
              <a:t>36</a:t>
            </a:fld>
            <a:endParaRPr lang="en-IN"/>
          </a:p>
        </p:txBody>
      </p:sp>
    </p:spTree>
    <p:extLst>
      <p:ext uri="{BB962C8B-B14F-4D97-AF65-F5344CB8AC3E}">
        <p14:creationId xmlns:p14="http://schemas.microsoft.com/office/powerpoint/2010/main" val="1626836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IV </a:t>
            </a:r>
            <a:r>
              <a:rPr lang="en-IN" dirty="0" err="1"/>
              <a:t>Epoprostenol</a:t>
            </a:r>
            <a:r>
              <a:rPr lang="en-IN" dirty="0"/>
              <a:t> t1/2 =3-5 minutes. Rebound PAH, nausea, </a:t>
            </a:r>
            <a:r>
              <a:rPr lang="en-IN" dirty="0" err="1"/>
              <a:t>diarrhea</a:t>
            </a:r>
            <a:r>
              <a:rPr lang="en-IN" dirty="0"/>
              <a:t>, bone pain, headache,  jaw pain, myalgia. </a:t>
            </a:r>
            <a:r>
              <a:rPr lang="en-IN" dirty="0" err="1"/>
              <a:t>Trepostinil</a:t>
            </a:r>
            <a:r>
              <a:rPr lang="en-IN" dirty="0"/>
              <a:t> loner T1/2. </a:t>
            </a:r>
            <a:r>
              <a:rPr lang="en-IN" dirty="0" err="1"/>
              <a:t>Iloprost</a:t>
            </a:r>
            <a:r>
              <a:rPr lang="en-IN" dirty="0"/>
              <a:t> nebs 6-9 times per day.</a:t>
            </a:r>
          </a:p>
        </p:txBody>
      </p:sp>
      <p:sp>
        <p:nvSpPr>
          <p:cNvPr id="4" name="Slide Number Placeholder 3"/>
          <p:cNvSpPr>
            <a:spLocks noGrp="1"/>
          </p:cNvSpPr>
          <p:nvPr>
            <p:ph type="sldNum" sz="quarter" idx="5"/>
          </p:nvPr>
        </p:nvSpPr>
        <p:spPr/>
        <p:txBody>
          <a:bodyPr/>
          <a:lstStyle/>
          <a:p>
            <a:fld id="{4F75E1C7-FB38-43AB-B20C-03C0DCC99807}" type="slidenum">
              <a:rPr lang="en-IN" smtClean="0"/>
              <a:t>37</a:t>
            </a:fld>
            <a:endParaRPr lang="en-IN"/>
          </a:p>
        </p:txBody>
      </p:sp>
    </p:spTree>
    <p:extLst>
      <p:ext uri="{BB962C8B-B14F-4D97-AF65-F5344CB8AC3E}">
        <p14:creationId xmlns:p14="http://schemas.microsoft.com/office/powerpoint/2010/main" val="391773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STARTS 2 prolonged by 3-7 yrs. 100), 14% (10 of 74), and 9% (5 of 55), respectively. Deaths in the STARTS-2 extension study were related to PAH </a:t>
            </a:r>
            <a:r>
              <a:rPr lang="en-IN" dirty="0" err="1"/>
              <a:t>etiology</a:t>
            </a:r>
            <a:r>
              <a:rPr lang="en-IN" dirty="0"/>
              <a:t> and baseline disease severity. The majority of deaths occurred in patients with idiopathic PAH/familial PAH as compared with PAH associated with congenital heart disease patients. Of patients who died, most had baseline values above median values for PVRI, </a:t>
            </a:r>
            <a:r>
              <a:rPr lang="en-IN" dirty="0" err="1"/>
              <a:t>mPAP</a:t>
            </a:r>
            <a:r>
              <a:rPr lang="en-IN" dirty="0"/>
              <a:t>, and right atrial pressure</a:t>
            </a:r>
          </a:p>
        </p:txBody>
      </p:sp>
      <p:sp>
        <p:nvSpPr>
          <p:cNvPr id="4" name="Slide Number Placeholder 3"/>
          <p:cNvSpPr>
            <a:spLocks noGrp="1"/>
          </p:cNvSpPr>
          <p:nvPr>
            <p:ph type="sldNum" sz="quarter" idx="5"/>
          </p:nvPr>
        </p:nvSpPr>
        <p:spPr/>
        <p:txBody>
          <a:bodyPr/>
          <a:lstStyle/>
          <a:p>
            <a:fld id="{4F75E1C7-FB38-43AB-B20C-03C0DCC99807}" type="slidenum">
              <a:rPr lang="en-IN" smtClean="0"/>
              <a:t>38</a:t>
            </a:fld>
            <a:endParaRPr lang="en-IN"/>
          </a:p>
        </p:txBody>
      </p:sp>
    </p:spTree>
    <p:extLst>
      <p:ext uri="{BB962C8B-B14F-4D97-AF65-F5344CB8AC3E}">
        <p14:creationId xmlns:p14="http://schemas.microsoft.com/office/powerpoint/2010/main" val="659231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Contraindications: Baseline mean RAP&gt;20mm Hg, </a:t>
            </a:r>
            <a:r>
              <a:rPr lang="en-IN" dirty="0" err="1"/>
              <a:t>Sats</a:t>
            </a:r>
            <a:r>
              <a:rPr lang="en-IN" dirty="0"/>
              <a:t> &lt;90% PVRI&gt;55 WU/m2, Expected 1 year survival &lt;40%. Explanation: Dr </a:t>
            </a:r>
            <a:r>
              <a:rPr lang="en-IN" dirty="0" err="1"/>
              <a:t>Munesh</a:t>
            </a:r>
            <a:r>
              <a:rPr lang="en-IN" dirty="0"/>
              <a:t>. </a:t>
            </a:r>
          </a:p>
        </p:txBody>
      </p:sp>
      <p:sp>
        <p:nvSpPr>
          <p:cNvPr id="4" name="Slide Number Placeholder 3"/>
          <p:cNvSpPr>
            <a:spLocks noGrp="1"/>
          </p:cNvSpPr>
          <p:nvPr>
            <p:ph type="sldNum" sz="quarter" idx="5"/>
          </p:nvPr>
        </p:nvSpPr>
        <p:spPr/>
        <p:txBody>
          <a:bodyPr/>
          <a:lstStyle/>
          <a:p>
            <a:fld id="{4F75E1C7-FB38-43AB-B20C-03C0DCC99807}" type="slidenum">
              <a:rPr lang="en-IN" smtClean="0"/>
              <a:t>39</a:t>
            </a:fld>
            <a:endParaRPr lang="en-IN"/>
          </a:p>
        </p:txBody>
      </p:sp>
    </p:spTree>
    <p:extLst>
      <p:ext uri="{BB962C8B-B14F-4D97-AF65-F5344CB8AC3E}">
        <p14:creationId xmlns:p14="http://schemas.microsoft.com/office/powerpoint/2010/main" val="3280292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r>
              <a:rPr lang="en-IN" dirty="0"/>
              <a:t>: If patient has RV dysfunction, shall it work?</a:t>
            </a:r>
          </a:p>
        </p:txBody>
      </p:sp>
      <p:sp>
        <p:nvSpPr>
          <p:cNvPr id="4" name="Slide Number Placeholder 3"/>
          <p:cNvSpPr>
            <a:spLocks noGrp="1"/>
          </p:cNvSpPr>
          <p:nvPr>
            <p:ph type="sldNum" sz="quarter" idx="5"/>
          </p:nvPr>
        </p:nvSpPr>
        <p:spPr/>
        <p:txBody>
          <a:bodyPr/>
          <a:lstStyle/>
          <a:p>
            <a:fld id="{4F75E1C7-FB38-43AB-B20C-03C0DCC99807}" type="slidenum">
              <a:rPr lang="en-IN" smtClean="0"/>
              <a:t>40</a:t>
            </a:fld>
            <a:endParaRPr lang="en-IN"/>
          </a:p>
        </p:txBody>
      </p:sp>
    </p:spTree>
    <p:extLst>
      <p:ext uri="{BB962C8B-B14F-4D97-AF65-F5344CB8AC3E}">
        <p14:creationId xmlns:p14="http://schemas.microsoft.com/office/powerpoint/2010/main" val="2040460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41</a:t>
            </a:fld>
            <a:endParaRPr lang="en-IN"/>
          </a:p>
        </p:txBody>
      </p:sp>
    </p:spTree>
    <p:extLst>
      <p:ext uri="{BB962C8B-B14F-4D97-AF65-F5344CB8AC3E}">
        <p14:creationId xmlns:p14="http://schemas.microsoft.com/office/powerpoint/2010/main" val="17298538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Hetal</a:t>
            </a:r>
            <a:r>
              <a:rPr lang="en-IN" dirty="0"/>
              <a:t>/</a:t>
            </a:r>
            <a:r>
              <a:rPr lang="en-IN" dirty="0" err="1"/>
              <a:t>Maitri</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42</a:t>
            </a:fld>
            <a:endParaRPr lang="en-IN"/>
          </a:p>
        </p:txBody>
      </p:sp>
    </p:spTree>
    <p:extLst>
      <p:ext uri="{BB962C8B-B14F-4D97-AF65-F5344CB8AC3E}">
        <p14:creationId xmlns:p14="http://schemas.microsoft.com/office/powerpoint/2010/main" val="3821968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Dr </a:t>
            </a:r>
            <a:r>
              <a:rPr lang="en-IN" dirty="0" err="1"/>
              <a:t>Munesh</a:t>
            </a:r>
            <a:endParaRPr lang="en-IN" dirty="0"/>
          </a:p>
        </p:txBody>
      </p:sp>
      <p:sp>
        <p:nvSpPr>
          <p:cNvPr id="4" name="Slide Number Placeholder 3"/>
          <p:cNvSpPr>
            <a:spLocks noGrp="1"/>
          </p:cNvSpPr>
          <p:nvPr>
            <p:ph type="sldNum" sz="quarter" idx="5"/>
          </p:nvPr>
        </p:nvSpPr>
        <p:spPr/>
        <p:txBody>
          <a:bodyPr/>
          <a:lstStyle/>
          <a:p>
            <a:fld id="{4F75E1C7-FB38-43AB-B20C-03C0DCC99807}" type="slidenum">
              <a:rPr lang="en-IN" smtClean="0"/>
              <a:t>43</a:t>
            </a:fld>
            <a:endParaRPr lang="en-IN"/>
          </a:p>
        </p:txBody>
      </p:sp>
    </p:spTree>
    <p:extLst>
      <p:ext uri="{BB962C8B-B14F-4D97-AF65-F5344CB8AC3E}">
        <p14:creationId xmlns:p14="http://schemas.microsoft.com/office/powerpoint/2010/main" val="1426547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525912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683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940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48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3825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56375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34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3786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9481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38504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4995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76596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18189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4208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9133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6708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0750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736AF7-BAA8-4760-A795-B8BED234B53F}" type="datetimeFigureOut">
              <a:rPr lang="en-IN" smtClean="0"/>
              <a:t>31-05-2020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336F3-6E7B-4A4A-9F18-12C048793229}" type="slidenum">
              <a:rPr lang="en-IN" smtClean="0"/>
              <a:t>‹#›</a:t>
            </a:fld>
            <a:endParaRPr lang="en-IN"/>
          </a:p>
        </p:txBody>
      </p:sp>
    </p:spTree>
    <p:extLst>
      <p:ext uri="{BB962C8B-B14F-4D97-AF65-F5344CB8AC3E}">
        <p14:creationId xmlns:p14="http://schemas.microsoft.com/office/powerpoint/2010/main" val="184570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duotone>
              <a:schemeClr val="bg2">
                <a:shade val="69000"/>
                <a:hueMod val="108000"/>
                <a:satMod val="164000"/>
                <a:lumMod val="74000"/>
              </a:schemeClr>
              <a:schemeClr val="bg2">
                <a:tint val="96000"/>
                <a:hueMod val="88000"/>
                <a:satMod val="140000"/>
                <a:lumMod val="132000"/>
              </a:schemeClr>
            </a:duotone>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descr="A picture containing drawing&#10;&#10;Description automatically generated">
            <a:extLst>
              <a:ext uri="{FF2B5EF4-FFF2-40B4-BE49-F238E27FC236}">
                <a16:creationId xmlns:a16="http://schemas.microsoft.com/office/drawing/2014/main" id="{D43586D9-383C-43E6-865E-B8086C42983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762575" y="28136"/>
            <a:ext cx="2539682" cy="2539682"/>
          </a:xfrm>
          <a:prstGeom prst="rect">
            <a:avLst/>
          </a:prstGeom>
        </p:spPr>
      </p:pic>
      <p:sp>
        <p:nvSpPr>
          <p:cNvPr id="13" name="TextBox 12">
            <a:extLst>
              <a:ext uri="{FF2B5EF4-FFF2-40B4-BE49-F238E27FC236}">
                <a16:creationId xmlns:a16="http://schemas.microsoft.com/office/drawing/2014/main" id="{12C61127-9DBE-419A-AC1E-5A81C90CCCDD}"/>
              </a:ext>
            </a:extLst>
          </p:cNvPr>
          <p:cNvSpPr txBox="1"/>
          <p:nvPr/>
        </p:nvSpPr>
        <p:spPr>
          <a:xfrm>
            <a:off x="10251833" y="2001967"/>
            <a:ext cx="2142148"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t>www.babyheart.in</a:t>
            </a:r>
            <a:endParaRPr lang="en-GB" sz="1600" b="1" dirty="0"/>
          </a:p>
          <a:p>
            <a:endParaRPr lang="en-GB" dirty="0"/>
          </a:p>
        </p:txBody>
      </p:sp>
    </p:spTree>
    <p:extLst>
      <p:ext uri="{BB962C8B-B14F-4D97-AF65-F5344CB8AC3E}">
        <p14:creationId xmlns:p14="http://schemas.microsoft.com/office/powerpoint/2010/main" val="2995784426"/>
      </p:ext>
    </p:extLst>
  </p:cSld>
  <p:clrMap bg1="dk1" tx1="lt1" bg2="dk2" tx2="lt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2.wmv"/><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video" Target="../media/media2.wmv"/></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5.wmv"/><Relationship Id="rId7" Type="http://schemas.openxmlformats.org/officeDocument/2006/relationships/image" Target="../media/image21.png"/><Relationship Id="rId2" Type="http://schemas.openxmlformats.org/officeDocument/2006/relationships/video" Target="../media/media4.wmv"/><Relationship Id="rId1" Type="http://schemas.microsoft.com/office/2007/relationships/media" Target="../media/media4.wmv"/><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video" Target="../media/media5.wmv"/></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slideLayout" Target="../slideLayouts/slideLayout7.xml"/><Relationship Id="rId7" Type="http://schemas.openxmlformats.org/officeDocument/2006/relationships/image" Target="../media/image25.jpeg"/><Relationship Id="rId2" Type="http://schemas.openxmlformats.org/officeDocument/2006/relationships/video" Target="file:///C:\Users\echo\Desktop\case%20studies%20in%20CHD\acy%20CHD%20ppt%20-%20Copy\PRIYA%20ADULT%20VSD%20ES.wmv" TargetMode="External"/><Relationship Id="rId1" Type="http://schemas.microsoft.com/office/2007/relationships/media" Target="file:///C:\Users\echo\Desktop\case%20studies%20in%20CHD\acy%20CHD%20ppt%20-%20Copy\PRIYA%20ADULT%20VSD%20ES.wmv" TargetMode="Externa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notesSlide" Target="../notesSlides/notesSlide11.xml"/><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file:///F:\Zipes\images\57FF24B.jpg" TargetMode="External"/><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212777-9123-4B76-B306-86B8F43FAA7C}"/>
              </a:ext>
            </a:extLst>
          </p:cNvPr>
          <p:cNvSpPr>
            <a:spLocks noGrp="1"/>
          </p:cNvSpPr>
          <p:nvPr>
            <p:ph type="ctrTitle"/>
          </p:nvPr>
        </p:nvSpPr>
        <p:spPr>
          <a:xfrm>
            <a:off x="485505" y="440927"/>
            <a:ext cx="6900033" cy="1504335"/>
          </a:xfrm>
        </p:spPr>
        <p:txBody>
          <a:bodyPr vert="horz" lIns="91440" tIns="45720" rIns="91440" bIns="45720" rtlCol="0" anchor="ctr">
            <a:noAutofit/>
          </a:bodyPr>
          <a:lstStyle/>
          <a:p>
            <a:pPr algn="ctr"/>
            <a:r>
              <a:rPr lang="en-US" sz="2800" b="1" dirty="0">
                <a:solidFill>
                  <a:schemeClr val="accent1"/>
                </a:solidFill>
              </a:rPr>
              <a:t>PEDIATRIC PULMONARY HYPERTENSION</a:t>
            </a:r>
            <a:br>
              <a:rPr lang="en-US" sz="2800" b="1" dirty="0">
                <a:solidFill>
                  <a:schemeClr val="accent1"/>
                </a:solidFill>
              </a:rPr>
            </a:br>
            <a:r>
              <a:rPr lang="en-US" sz="2800" dirty="0">
                <a:solidFill>
                  <a:schemeClr val="accent1"/>
                </a:solidFill>
              </a:rPr>
              <a:t> </a:t>
            </a:r>
            <a:r>
              <a:rPr lang="en-US" sz="2800" b="1" i="1" dirty="0">
                <a:solidFill>
                  <a:schemeClr val="accent1"/>
                </a:solidFill>
              </a:rPr>
              <a:t>Recent Updates &amp; Indian Scenario! </a:t>
            </a:r>
          </a:p>
        </p:txBody>
      </p:sp>
      <p:sp>
        <p:nvSpPr>
          <p:cNvPr id="4" name="TextBox 3">
            <a:extLst>
              <a:ext uri="{FF2B5EF4-FFF2-40B4-BE49-F238E27FC236}">
                <a16:creationId xmlns:a16="http://schemas.microsoft.com/office/drawing/2014/main" id="{ABFCD272-68E9-498F-826F-BF975BED40B7}"/>
              </a:ext>
            </a:extLst>
          </p:cNvPr>
          <p:cNvSpPr txBox="1"/>
          <p:nvPr/>
        </p:nvSpPr>
        <p:spPr>
          <a:xfrm>
            <a:off x="244751" y="2667000"/>
            <a:ext cx="5185377" cy="2411438"/>
          </a:xfrm>
          <a:prstGeom prst="rect">
            <a:avLst/>
          </a:prstGeom>
        </p:spPr>
        <p:txBody>
          <a:bodyPr vert="horz" lIns="91440" tIns="45720" rIns="91440" bIns="45720" rtlCol="0" anchor="t">
            <a:noAutofit/>
          </a:bodyPr>
          <a:lstStyle/>
          <a:p>
            <a:pPr>
              <a:lnSpc>
                <a:spcPct val="90000"/>
              </a:lnSpc>
              <a:spcBef>
                <a:spcPct val="20000"/>
              </a:spcBef>
              <a:spcAft>
                <a:spcPts val="600"/>
              </a:spcAft>
              <a:buClr>
                <a:schemeClr val="accent1">
                  <a:lumMod val="75000"/>
                </a:schemeClr>
              </a:buClr>
              <a:buSzPct val="145000"/>
            </a:pPr>
            <a:r>
              <a:rPr lang="en-US" b="1" dirty="0"/>
              <a:t>MODERATOR: </a:t>
            </a:r>
          </a:p>
          <a:p>
            <a:pPr>
              <a:lnSpc>
                <a:spcPct val="90000"/>
              </a:lnSpc>
              <a:spcBef>
                <a:spcPct val="20000"/>
              </a:spcBef>
              <a:spcAft>
                <a:spcPts val="600"/>
              </a:spcAft>
              <a:buClr>
                <a:schemeClr val="accent1">
                  <a:lumMod val="75000"/>
                </a:schemeClr>
              </a:buClr>
              <a:buSzPct val="145000"/>
            </a:pPr>
            <a:r>
              <a:rPr lang="en-US" b="1" dirty="0" err="1"/>
              <a:t>MAITRI</a:t>
            </a:r>
            <a:r>
              <a:rPr lang="en-US" b="1" dirty="0"/>
              <a:t> CHAUDHURI(MD, </a:t>
            </a:r>
            <a:r>
              <a:rPr lang="en-US" b="1" dirty="0" err="1"/>
              <a:t>FNB</a:t>
            </a:r>
            <a:r>
              <a:rPr lang="en-US" b="1" dirty="0"/>
              <a:t>) </a:t>
            </a:r>
          </a:p>
          <a:p>
            <a:pPr>
              <a:lnSpc>
                <a:spcPct val="90000"/>
              </a:lnSpc>
              <a:spcBef>
                <a:spcPct val="20000"/>
              </a:spcBef>
              <a:spcAft>
                <a:spcPts val="600"/>
              </a:spcAft>
              <a:buClr>
                <a:schemeClr val="accent1">
                  <a:lumMod val="75000"/>
                </a:schemeClr>
              </a:buClr>
              <a:buSzPct val="145000"/>
            </a:pPr>
            <a:endParaRPr lang="en-US" b="1" dirty="0"/>
          </a:p>
          <a:p>
            <a:pPr>
              <a:lnSpc>
                <a:spcPct val="90000"/>
              </a:lnSpc>
              <a:spcBef>
                <a:spcPct val="20000"/>
              </a:spcBef>
              <a:spcAft>
                <a:spcPts val="600"/>
              </a:spcAft>
              <a:buClr>
                <a:schemeClr val="accent1">
                  <a:lumMod val="75000"/>
                </a:schemeClr>
              </a:buClr>
              <a:buSzPct val="145000"/>
            </a:pPr>
            <a:r>
              <a:rPr lang="en-US" b="1" dirty="0"/>
              <a:t>EXPERTS:      </a:t>
            </a:r>
          </a:p>
          <a:p>
            <a:pPr marL="285750" indent="-285750">
              <a:lnSpc>
                <a:spcPct val="90000"/>
              </a:lnSpc>
              <a:spcBef>
                <a:spcPct val="20000"/>
              </a:spcBef>
              <a:spcAft>
                <a:spcPts val="600"/>
              </a:spcAft>
              <a:buClr>
                <a:schemeClr val="accent1">
                  <a:lumMod val="75000"/>
                </a:schemeClr>
              </a:buClr>
              <a:buSzPct val="145000"/>
              <a:buFont typeface="Arial" panose="020B0604020202020204" pitchFamily="34" charset="0"/>
              <a:buChar char="•"/>
            </a:pPr>
            <a:r>
              <a:rPr lang="en-US" b="1" dirty="0" err="1"/>
              <a:t>MUNESH</a:t>
            </a:r>
            <a:r>
              <a:rPr lang="en-US" b="1" dirty="0"/>
              <a:t> </a:t>
            </a:r>
            <a:r>
              <a:rPr lang="en-US" b="1" dirty="0" err="1"/>
              <a:t>TOMAR</a:t>
            </a:r>
            <a:r>
              <a:rPr lang="en-US" b="1" dirty="0"/>
              <a:t> (MD, </a:t>
            </a:r>
            <a:r>
              <a:rPr lang="en-US" b="1" dirty="0" err="1"/>
              <a:t>FNB,FACC</a:t>
            </a:r>
            <a:r>
              <a:rPr lang="en-US" b="1" dirty="0"/>
              <a:t>) 	  			  </a:t>
            </a:r>
          </a:p>
          <a:p>
            <a:pPr marL="285750" indent="-285750">
              <a:lnSpc>
                <a:spcPct val="90000"/>
              </a:lnSpc>
              <a:spcBef>
                <a:spcPct val="20000"/>
              </a:spcBef>
              <a:spcAft>
                <a:spcPts val="600"/>
              </a:spcAft>
              <a:buClr>
                <a:schemeClr val="accent1">
                  <a:lumMod val="75000"/>
                </a:schemeClr>
              </a:buClr>
              <a:buSzPct val="145000"/>
              <a:buFont typeface="Arial" panose="020B0604020202020204" pitchFamily="34" charset="0"/>
              <a:buChar char="•"/>
            </a:pPr>
            <a:r>
              <a:rPr lang="en-US" b="1" dirty="0" err="1"/>
              <a:t>HETAL</a:t>
            </a:r>
            <a:r>
              <a:rPr lang="en-US" b="1" dirty="0"/>
              <a:t> MEHTA (American board certified in pediatrics  and  pediatric cardiology)</a:t>
            </a:r>
          </a:p>
        </p:txBody>
      </p:sp>
      <p:pic>
        <p:nvPicPr>
          <p:cNvPr id="6" name="Picture 5">
            <a:extLst>
              <a:ext uri="{FF2B5EF4-FFF2-40B4-BE49-F238E27FC236}">
                <a16:creationId xmlns:a16="http://schemas.microsoft.com/office/drawing/2014/main" id="{52F68001-4F86-4392-BEDE-F844588FA270}"/>
              </a:ext>
            </a:extLst>
          </p:cNvPr>
          <p:cNvPicPr>
            <a:picLocks noChangeAspect="1"/>
          </p:cNvPicPr>
          <p:nvPr/>
        </p:nvPicPr>
        <p:blipFill rotWithShape="1">
          <a:blip r:embed="rId3"/>
          <a:srcRect l="20066" r="6528"/>
          <a:stretch/>
        </p:blipFill>
        <p:spPr>
          <a:xfrm>
            <a:off x="5706259" y="2585883"/>
            <a:ext cx="6240990" cy="403845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7" name="Rectangle 6">
            <a:extLst>
              <a:ext uri="{FF2B5EF4-FFF2-40B4-BE49-F238E27FC236}">
                <a16:creationId xmlns:a16="http://schemas.microsoft.com/office/drawing/2014/main" id="{0B02C54C-E0C2-46CB-97C3-AAB95C1C50B1}"/>
              </a:ext>
            </a:extLst>
          </p:cNvPr>
          <p:cNvSpPr/>
          <p:nvPr/>
        </p:nvSpPr>
        <p:spPr>
          <a:xfrm>
            <a:off x="244751" y="6220495"/>
            <a:ext cx="4573056" cy="403845"/>
          </a:xfrm>
          <a:prstGeom prst="rect">
            <a:avLst/>
          </a:prstGeom>
          <a:solidFill>
            <a:srgbClr val="000000">
              <a:alpha val="50000"/>
            </a:srgbClr>
          </a:solidFill>
          <a:ln>
            <a:noFill/>
          </a:ln>
        </p:spPr>
        <p:txBody>
          <a:bodyPr wrap="square">
            <a:noAutofit/>
          </a:bodyPr>
          <a:lstStyle/>
          <a:p>
            <a:pPr algn="ctr">
              <a:lnSpc>
                <a:spcPct val="190000"/>
              </a:lnSpc>
              <a:spcAft>
                <a:spcPts val="600"/>
              </a:spcAft>
            </a:pPr>
            <a:r>
              <a:rPr lang="en-IN" sz="1050" b="1" i="1" dirty="0">
                <a:solidFill>
                  <a:srgbClr val="FFFFFF"/>
                </a:solidFill>
              </a:rPr>
              <a:t> Dedicated To Children Of India!</a:t>
            </a:r>
          </a:p>
        </p:txBody>
      </p:sp>
    </p:spTree>
    <p:extLst>
      <p:ext uri="{BB962C8B-B14F-4D97-AF65-F5344CB8AC3E}">
        <p14:creationId xmlns:p14="http://schemas.microsoft.com/office/powerpoint/2010/main" val="1464656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EE78-690D-4D39-A7EE-9353BA23B71B}"/>
              </a:ext>
            </a:extLst>
          </p:cNvPr>
          <p:cNvSpPr>
            <a:spLocks noGrp="1"/>
          </p:cNvSpPr>
          <p:nvPr>
            <p:ph type="title"/>
          </p:nvPr>
        </p:nvSpPr>
        <p:spPr>
          <a:ln>
            <a:solidFill>
              <a:schemeClr val="accent1"/>
            </a:solidFill>
          </a:ln>
        </p:spPr>
        <p:txBody>
          <a:bodyPr/>
          <a:lstStyle/>
          <a:p>
            <a:r>
              <a:rPr lang="en-IN" b="1" dirty="0"/>
              <a:t>Pediatric PH – Underdiagnosed, Cryptic &amp;The New Rays of  Hope</a:t>
            </a:r>
          </a:p>
        </p:txBody>
      </p:sp>
      <p:sp>
        <p:nvSpPr>
          <p:cNvPr id="5" name="Text Placeholder 4">
            <a:extLst>
              <a:ext uri="{FF2B5EF4-FFF2-40B4-BE49-F238E27FC236}">
                <a16:creationId xmlns:a16="http://schemas.microsoft.com/office/drawing/2014/main" id="{983D82B0-EA9B-48E4-B523-CCA45F5A228F}"/>
              </a:ext>
            </a:extLst>
          </p:cNvPr>
          <p:cNvSpPr>
            <a:spLocks noGrp="1"/>
          </p:cNvSpPr>
          <p:nvPr>
            <p:ph type="body" idx="1"/>
          </p:nvPr>
        </p:nvSpPr>
        <p:spPr>
          <a:xfrm>
            <a:off x="977048" y="2830809"/>
            <a:ext cx="4607188" cy="576262"/>
          </a:xfrm>
        </p:spPr>
        <p:txBody>
          <a:bodyPr/>
          <a:lstStyle/>
          <a:p>
            <a:pPr algn="ctr"/>
            <a:r>
              <a:rPr lang="en-IN" b="1" dirty="0"/>
              <a:t>Why Special?</a:t>
            </a:r>
          </a:p>
        </p:txBody>
      </p:sp>
      <p:sp>
        <p:nvSpPr>
          <p:cNvPr id="3" name="Content Placeholder 2">
            <a:extLst>
              <a:ext uri="{FF2B5EF4-FFF2-40B4-BE49-F238E27FC236}">
                <a16:creationId xmlns:a16="http://schemas.microsoft.com/office/drawing/2014/main" id="{563E83D4-B378-47DF-BD48-F63E2CE20DC6}"/>
              </a:ext>
            </a:extLst>
          </p:cNvPr>
          <p:cNvSpPr>
            <a:spLocks noGrp="1"/>
          </p:cNvSpPr>
          <p:nvPr>
            <p:ph sz="half" idx="2"/>
          </p:nvPr>
        </p:nvSpPr>
        <p:spPr>
          <a:xfrm>
            <a:off x="453495" y="3438888"/>
            <a:ext cx="4413145" cy="3131729"/>
          </a:xfrm>
          <a:noFill/>
        </p:spPr>
        <p:txBody>
          <a:bodyPr>
            <a:normAutofit lnSpcReduction="10000"/>
          </a:bodyPr>
          <a:lstStyle/>
          <a:p>
            <a:r>
              <a:rPr lang="en-IN" b="1" dirty="0"/>
              <a:t>Subtle Symptoms</a:t>
            </a:r>
          </a:p>
          <a:p>
            <a:r>
              <a:rPr lang="en-IN" b="1" dirty="0"/>
              <a:t>Multiple Aetiologies</a:t>
            </a:r>
          </a:p>
          <a:p>
            <a:r>
              <a:rPr lang="en-IN" b="1" dirty="0"/>
              <a:t>Late Referrals and Diagnosis</a:t>
            </a:r>
          </a:p>
          <a:p>
            <a:r>
              <a:rPr lang="en-IN" b="1" dirty="0"/>
              <a:t>Treatment Extrapolated From Adults</a:t>
            </a:r>
          </a:p>
          <a:p>
            <a:r>
              <a:rPr lang="en-IN" b="1" dirty="0"/>
              <a:t>Multi-disciplinary Teamwork</a:t>
            </a:r>
          </a:p>
          <a:p>
            <a:r>
              <a:rPr lang="en-IN" b="1" dirty="0"/>
              <a:t>Right Heart Cath not always feasible</a:t>
            </a:r>
          </a:p>
          <a:p>
            <a:r>
              <a:rPr lang="en-IN" b="1" dirty="0"/>
              <a:t>Uncorrected ,5 </a:t>
            </a:r>
            <a:r>
              <a:rPr lang="en-IN" b="1" dirty="0" err="1"/>
              <a:t>yr</a:t>
            </a:r>
            <a:r>
              <a:rPr lang="en-IN" b="1" dirty="0"/>
              <a:t> survival 60-75%.</a:t>
            </a:r>
          </a:p>
        </p:txBody>
      </p:sp>
      <p:pic>
        <p:nvPicPr>
          <p:cNvPr id="4" name="Picture 3">
            <a:extLst>
              <a:ext uri="{FF2B5EF4-FFF2-40B4-BE49-F238E27FC236}">
                <a16:creationId xmlns:a16="http://schemas.microsoft.com/office/drawing/2014/main" id="{F4EC125B-645E-4D67-9ED5-D0CF927F2541}"/>
              </a:ext>
            </a:extLst>
          </p:cNvPr>
          <p:cNvPicPr>
            <a:picLocks noChangeAspect="1"/>
          </p:cNvPicPr>
          <p:nvPr/>
        </p:nvPicPr>
        <p:blipFill>
          <a:blip r:embed="rId3"/>
          <a:stretch>
            <a:fillRect/>
          </a:stretch>
        </p:blipFill>
        <p:spPr>
          <a:xfrm>
            <a:off x="5274603" y="3675047"/>
            <a:ext cx="6890657" cy="2184850"/>
          </a:xfrm>
          <a:prstGeom prst="rect">
            <a:avLst/>
          </a:prstGeom>
        </p:spPr>
      </p:pic>
    </p:spTree>
    <p:extLst>
      <p:ext uri="{BB962C8B-B14F-4D97-AF65-F5344CB8AC3E}">
        <p14:creationId xmlns:p14="http://schemas.microsoft.com/office/powerpoint/2010/main" val="2767753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745B0ED-9452-4910-9C00-65F37A7D3EBA}"/>
              </a:ext>
            </a:extLst>
          </p:cNvPr>
          <p:cNvSpPr txBox="1"/>
          <p:nvPr/>
        </p:nvSpPr>
        <p:spPr>
          <a:xfrm rot="16200000">
            <a:off x="-2419447" y="3222851"/>
            <a:ext cx="5522666" cy="523220"/>
          </a:xfrm>
          <a:prstGeom prst="rect">
            <a:avLst/>
          </a:prstGeom>
          <a:solidFill>
            <a:schemeClr val="accent1"/>
          </a:solidFill>
        </p:spPr>
        <p:txBody>
          <a:bodyPr wrap="none" rtlCol="0">
            <a:spAutoFit/>
          </a:bodyPr>
          <a:lstStyle/>
          <a:p>
            <a:r>
              <a:rPr lang="en-IN" sz="2800" b="1" dirty="0"/>
              <a:t>2018 Latest Classification, NICE</a:t>
            </a:r>
          </a:p>
        </p:txBody>
      </p:sp>
      <p:sp>
        <p:nvSpPr>
          <p:cNvPr id="9" name="TextBox 8">
            <a:extLst>
              <a:ext uri="{FF2B5EF4-FFF2-40B4-BE49-F238E27FC236}">
                <a16:creationId xmlns:a16="http://schemas.microsoft.com/office/drawing/2014/main" id="{4137DF34-3B99-4C12-B0F3-F841908E3E3F}"/>
              </a:ext>
            </a:extLst>
          </p:cNvPr>
          <p:cNvSpPr txBox="1"/>
          <p:nvPr/>
        </p:nvSpPr>
        <p:spPr>
          <a:xfrm>
            <a:off x="658889" y="4397993"/>
            <a:ext cx="3786502" cy="2308324"/>
          </a:xfrm>
          <a:prstGeom prst="rect">
            <a:avLst/>
          </a:prstGeom>
          <a:solidFill>
            <a:schemeClr val="accent1"/>
          </a:solidFill>
        </p:spPr>
        <p:txBody>
          <a:bodyPr wrap="square" rtlCol="0">
            <a:spAutoFit/>
          </a:bodyPr>
          <a:lstStyle/>
          <a:p>
            <a:r>
              <a:rPr lang="en-IN" b="1" dirty="0"/>
              <a:t>Change : Cut Off of </a:t>
            </a:r>
            <a:r>
              <a:rPr lang="en-IN" b="1" dirty="0">
                <a:sym typeface="Symbol" panose="05050102010706020507" pitchFamily="18" charset="2"/>
              </a:rPr>
              <a:t> </a:t>
            </a:r>
            <a:r>
              <a:rPr lang="en-IN" b="1" dirty="0"/>
              <a:t> Mean PAP</a:t>
            </a:r>
          </a:p>
          <a:p>
            <a:r>
              <a:rPr lang="en-IN" b="1" dirty="0"/>
              <a:t>Reduced From 25 to </a:t>
            </a:r>
            <a:r>
              <a:rPr lang="en-IN" b="1" u="sng" dirty="0"/>
              <a:t>20 mm Hg</a:t>
            </a:r>
            <a:endParaRPr lang="en-IN" b="1" dirty="0"/>
          </a:p>
          <a:p>
            <a:r>
              <a:rPr lang="en-IN" b="1" dirty="0"/>
              <a:t>20-24 is </a:t>
            </a:r>
            <a:r>
              <a:rPr lang="en-IN" b="1" i="1" dirty="0"/>
              <a:t>grey zone</a:t>
            </a:r>
          </a:p>
          <a:p>
            <a:endParaRPr lang="en-IN" b="1" i="1" dirty="0"/>
          </a:p>
          <a:p>
            <a:r>
              <a:rPr lang="en-IN" b="1" i="1" dirty="0"/>
              <a:t>Remember Echo Usually Tells</a:t>
            </a:r>
          </a:p>
          <a:p>
            <a:r>
              <a:rPr lang="en-IN" b="1" i="1" dirty="0"/>
              <a:t> PA Systolic Pressure</a:t>
            </a:r>
          </a:p>
          <a:p>
            <a:endParaRPr lang="en-IN" b="1" i="1" dirty="0"/>
          </a:p>
          <a:p>
            <a:r>
              <a:rPr lang="en-IN" b="1" i="1" dirty="0"/>
              <a:t>Normal mean PAP = 14.8 </a:t>
            </a:r>
            <a:r>
              <a:rPr lang="en-IN" b="1" i="1" dirty="0">
                <a:sym typeface="Symbol" panose="05050102010706020507" pitchFamily="18" charset="2"/>
              </a:rPr>
              <a:t> 2 SD</a:t>
            </a:r>
            <a:endParaRPr lang="en-IN" b="1" dirty="0"/>
          </a:p>
        </p:txBody>
      </p:sp>
      <p:pic>
        <p:nvPicPr>
          <p:cNvPr id="3" name="Picture 2">
            <a:extLst>
              <a:ext uri="{FF2B5EF4-FFF2-40B4-BE49-F238E27FC236}">
                <a16:creationId xmlns:a16="http://schemas.microsoft.com/office/drawing/2014/main" id="{CD076EC6-9135-462A-AC73-6A2C222DB0DF}"/>
              </a:ext>
            </a:extLst>
          </p:cNvPr>
          <p:cNvPicPr>
            <a:picLocks noChangeAspect="1"/>
          </p:cNvPicPr>
          <p:nvPr/>
        </p:nvPicPr>
        <p:blipFill rotWithShape="1">
          <a:blip r:embed="rId3"/>
          <a:srcRect l="11087" t="18729" r="44675" b="38932"/>
          <a:stretch/>
        </p:blipFill>
        <p:spPr>
          <a:xfrm>
            <a:off x="669748" y="13251"/>
            <a:ext cx="6545018" cy="3521766"/>
          </a:xfrm>
          <a:prstGeom prst="rect">
            <a:avLst/>
          </a:prstGeom>
        </p:spPr>
      </p:pic>
      <p:sp>
        <p:nvSpPr>
          <p:cNvPr id="4" name="Arrow: Left 3">
            <a:extLst>
              <a:ext uri="{FF2B5EF4-FFF2-40B4-BE49-F238E27FC236}">
                <a16:creationId xmlns:a16="http://schemas.microsoft.com/office/drawing/2014/main" id="{B4F2D2B5-AC5C-4C93-A815-CC8B04C2EBFE}"/>
              </a:ext>
            </a:extLst>
          </p:cNvPr>
          <p:cNvSpPr/>
          <p:nvPr/>
        </p:nvSpPr>
        <p:spPr>
          <a:xfrm>
            <a:off x="669748" y="4202763"/>
            <a:ext cx="1544919" cy="79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a:extLst>
              <a:ext uri="{FF2B5EF4-FFF2-40B4-BE49-F238E27FC236}">
                <a16:creationId xmlns:a16="http://schemas.microsoft.com/office/drawing/2014/main" id="{9B5742C4-561B-47DD-897F-A0B670D2DD20}"/>
              </a:ext>
            </a:extLst>
          </p:cNvPr>
          <p:cNvPicPr>
            <a:picLocks noChangeAspect="1"/>
          </p:cNvPicPr>
          <p:nvPr/>
        </p:nvPicPr>
        <p:blipFill rotWithShape="1">
          <a:blip r:embed="rId4"/>
          <a:srcRect l="4674" t="22146" r="5109" b="8384"/>
          <a:stretch/>
        </p:blipFill>
        <p:spPr>
          <a:xfrm>
            <a:off x="4636681" y="3535017"/>
            <a:ext cx="7568571" cy="3276599"/>
          </a:xfrm>
          <a:prstGeom prst="rect">
            <a:avLst/>
          </a:prstGeom>
        </p:spPr>
      </p:pic>
      <p:sp>
        <p:nvSpPr>
          <p:cNvPr id="6" name="TextBox 5">
            <a:extLst>
              <a:ext uri="{FF2B5EF4-FFF2-40B4-BE49-F238E27FC236}">
                <a16:creationId xmlns:a16="http://schemas.microsoft.com/office/drawing/2014/main" id="{BE950D38-689C-43AE-93F7-C5B3F4CE3795}"/>
              </a:ext>
            </a:extLst>
          </p:cNvPr>
          <p:cNvSpPr txBox="1"/>
          <p:nvPr/>
        </p:nvSpPr>
        <p:spPr>
          <a:xfrm>
            <a:off x="7151086" y="2748501"/>
            <a:ext cx="2669320" cy="369332"/>
          </a:xfrm>
          <a:prstGeom prst="rect">
            <a:avLst/>
          </a:prstGeom>
          <a:noFill/>
        </p:spPr>
        <p:txBody>
          <a:bodyPr wrap="none" rtlCol="0">
            <a:spAutoFit/>
          </a:bodyPr>
          <a:lstStyle/>
          <a:p>
            <a:r>
              <a:rPr lang="en-IN" b="1" dirty="0">
                <a:solidFill>
                  <a:schemeClr val="accent1"/>
                </a:solidFill>
              </a:rPr>
              <a:t>Valid from Age </a:t>
            </a:r>
            <a:r>
              <a:rPr lang="en-IN" b="1" dirty="0">
                <a:solidFill>
                  <a:schemeClr val="accent1"/>
                </a:solidFill>
                <a:sym typeface="Symbol" panose="05050102010706020507" pitchFamily="18" charset="2"/>
              </a:rPr>
              <a:t> 3 Mo</a:t>
            </a:r>
            <a:endParaRPr lang="en-IN" b="1" dirty="0">
              <a:solidFill>
                <a:schemeClr val="accent1"/>
              </a:solidFill>
            </a:endParaRPr>
          </a:p>
        </p:txBody>
      </p:sp>
      <p:sp>
        <p:nvSpPr>
          <p:cNvPr id="2" name="TextBox 1">
            <a:extLst>
              <a:ext uri="{FF2B5EF4-FFF2-40B4-BE49-F238E27FC236}">
                <a16:creationId xmlns:a16="http://schemas.microsoft.com/office/drawing/2014/main" id="{4B475208-FC21-4083-B695-BD25EAE85091}"/>
              </a:ext>
            </a:extLst>
          </p:cNvPr>
          <p:cNvSpPr txBox="1"/>
          <p:nvPr/>
        </p:nvSpPr>
        <p:spPr>
          <a:xfrm>
            <a:off x="669748" y="3766450"/>
            <a:ext cx="1450205" cy="400110"/>
          </a:xfrm>
          <a:prstGeom prst="rect">
            <a:avLst/>
          </a:prstGeom>
          <a:solidFill>
            <a:schemeClr val="accent1"/>
          </a:solidFill>
        </p:spPr>
        <p:txBody>
          <a:bodyPr wrap="none" rtlCol="0">
            <a:spAutoFit/>
          </a:bodyPr>
          <a:lstStyle/>
          <a:p>
            <a:r>
              <a:rPr lang="en-IN" sz="2000" b="1" dirty="0"/>
              <a:t>Define PAH</a:t>
            </a:r>
          </a:p>
        </p:txBody>
      </p:sp>
    </p:spTree>
    <p:extLst>
      <p:ext uri="{BB962C8B-B14F-4D97-AF65-F5344CB8AC3E}">
        <p14:creationId xmlns:p14="http://schemas.microsoft.com/office/powerpoint/2010/main" val="426247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6A603F-8B1D-447D-BD7A-87FCD33CB4E5}"/>
              </a:ext>
            </a:extLst>
          </p:cNvPr>
          <p:cNvPicPr>
            <a:picLocks noChangeAspect="1"/>
          </p:cNvPicPr>
          <p:nvPr/>
        </p:nvPicPr>
        <p:blipFill rotWithShape="1">
          <a:blip r:embed="rId3"/>
          <a:srcRect l="36304" t="20662" r="33191" b="22805"/>
          <a:stretch/>
        </p:blipFill>
        <p:spPr>
          <a:xfrm>
            <a:off x="665" y="-22863"/>
            <a:ext cx="6612169" cy="6889407"/>
          </a:xfrm>
          <a:prstGeom prst="rect">
            <a:avLst/>
          </a:prstGeom>
        </p:spPr>
      </p:pic>
      <p:cxnSp>
        <p:nvCxnSpPr>
          <p:cNvPr id="4" name="Straight Connector 3">
            <a:extLst>
              <a:ext uri="{FF2B5EF4-FFF2-40B4-BE49-F238E27FC236}">
                <a16:creationId xmlns:a16="http://schemas.microsoft.com/office/drawing/2014/main" id="{285AAC57-2F33-4F4E-B93E-6E08DA5F25EB}"/>
              </a:ext>
            </a:extLst>
          </p:cNvPr>
          <p:cNvCxnSpPr>
            <a:cxnSpLocks/>
          </p:cNvCxnSpPr>
          <p:nvPr/>
        </p:nvCxnSpPr>
        <p:spPr>
          <a:xfrm flipV="1">
            <a:off x="1033670" y="1908313"/>
            <a:ext cx="1868556" cy="132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DAAF43B-AA14-44A7-9C62-E44CB8F1931D}"/>
              </a:ext>
            </a:extLst>
          </p:cNvPr>
          <p:cNvCxnSpPr>
            <a:cxnSpLocks/>
          </p:cNvCxnSpPr>
          <p:nvPr/>
        </p:nvCxnSpPr>
        <p:spPr>
          <a:xfrm>
            <a:off x="828261" y="2789581"/>
            <a:ext cx="280283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E0E08B-310E-4234-9D7C-0C05D5F2749E}"/>
              </a:ext>
            </a:extLst>
          </p:cNvPr>
          <p:cNvCxnSpPr>
            <a:cxnSpLocks/>
          </p:cNvCxnSpPr>
          <p:nvPr/>
        </p:nvCxnSpPr>
        <p:spPr>
          <a:xfrm>
            <a:off x="569843" y="3617839"/>
            <a:ext cx="280283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1FD2B0D-F094-480C-B569-238368DE26D9}"/>
              </a:ext>
            </a:extLst>
          </p:cNvPr>
          <p:cNvCxnSpPr>
            <a:cxnSpLocks/>
          </p:cNvCxnSpPr>
          <p:nvPr/>
        </p:nvCxnSpPr>
        <p:spPr>
          <a:xfrm>
            <a:off x="722243" y="3863003"/>
            <a:ext cx="55857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1A01D2-B2E8-4AD2-86BE-6EE11778D20A}"/>
              </a:ext>
            </a:extLst>
          </p:cNvPr>
          <p:cNvCxnSpPr>
            <a:cxnSpLocks/>
          </p:cNvCxnSpPr>
          <p:nvPr/>
        </p:nvCxnSpPr>
        <p:spPr>
          <a:xfrm>
            <a:off x="543339" y="5102080"/>
            <a:ext cx="55857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0FD84B5-F76C-4486-B801-1EFE6D6FB27E}"/>
              </a:ext>
            </a:extLst>
          </p:cNvPr>
          <p:cNvCxnSpPr>
            <a:cxnSpLocks/>
          </p:cNvCxnSpPr>
          <p:nvPr/>
        </p:nvCxnSpPr>
        <p:spPr>
          <a:xfrm>
            <a:off x="271669" y="6871242"/>
            <a:ext cx="55857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8D4FDF-177D-4F7B-9788-C669FED858D5}"/>
              </a:ext>
            </a:extLst>
          </p:cNvPr>
          <p:cNvCxnSpPr/>
          <p:nvPr/>
        </p:nvCxnSpPr>
        <p:spPr>
          <a:xfrm>
            <a:off x="596350" y="636103"/>
            <a:ext cx="184205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E1D7850-EED6-43A4-A146-5CD17728F93C}"/>
              </a:ext>
            </a:extLst>
          </p:cNvPr>
          <p:cNvSpPr txBox="1"/>
          <p:nvPr/>
        </p:nvSpPr>
        <p:spPr>
          <a:xfrm>
            <a:off x="6792567" y="3863003"/>
            <a:ext cx="5219699" cy="2862322"/>
          </a:xfrm>
          <a:prstGeom prst="rect">
            <a:avLst/>
          </a:prstGeom>
          <a:solidFill>
            <a:schemeClr val="accent1"/>
          </a:solidFill>
        </p:spPr>
        <p:txBody>
          <a:bodyPr wrap="none" rtlCol="0">
            <a:spAutoFit/>
          </a:bodyPr>
          <a:lstStyle/>
          <a:p>
            <a:r>
              <a:rPr lang="en-IN" b="1" dirty="0"/>
              <a:t>A. Most Common Causes in Children :</a:t>
            </a:r>
          </a:p>
          <a:p>
            <a:pPr marL="342900" indent="-342900">
              <a:buAutoNum type="arabicPeriod"/>
            </a:pPr>
            <a:r>
              <a:rPr lang="en-IN" b="1" dirty="0"/>
              <a:t>Cardiac</a:t>
            </a:r>
          </a:p>
          <a:p>
            <a:pPr marL="342900" indent="-342900">
              <a:buAutoNum type="arabicPeriod"/>
            </a:pPr>
            <a:r>
              <a:rPr lang="en-IN" b="1" dirty="0"/>
              <a:t>Lung (</a:t>
            </a:r>
            <a:r>
              <a:rPr lang="en-IN" b="1" dirty="0" err="1"/>
              <a:t>eg</a:t>
            </a:r>
            <a:r>
              <a:rPr lang="en-IN" b="1" dirty="0"/>
              <a:t> BPD, CDH, Hypoplastic)</a:t>
            </a:r>
          </a:p>
          <a:p>
            <a:endParaRPr lang="en-IN" b="1" dirty="0"/>
          </a:p>
          <a:p>
            <a:r>
              <a:rPr lang="en-IN" b="1" dirty="0"/>
              <a:t>B. Distinguish whether Transient Or Permanent</a:t>
            </a:r>
          </a:p>
          <a:p>
            <a:endParaRPr lang="en-IN" b="1" dirty="0"/>
          </a:p>
          <a:p>
            <a:endParaRPr lang="en-IN" b="1" dirty="0"/>
          </a:p>
          <a:p>
            <a:endParaRPr lang="en-IN" b="1" dirty="0"/>
          </a:p>
          <a:p>
            <a:r>
              <a:rPr lang="en-IN" b="1" u="sng" dirty="0"/>
              <a:t> C.  Pl. Focus on the RV , The End -Organ</a:t>
            </a:r>
          </a:p>
          <a:p>
            <a:endParaRPr lang="en-IN" b="1" dirty="0"/>
          </a:p>
        </p:txBody>
      </p:sp>
      <p:sp>
        <p:nvSpPr>
          <p:cNvPr id="6" name="TextBox 5">
            <a:extLst>
              <a:ext uri="{FF2B5EF4-FFF2-40B4-BE49-F238E27FC236}">
                <a16:creationId xmlns:a16="http://schemas.microsoft.com/office/drawing/2014/main" id="{28161F8B-290B-43B2-8065-398C56A78D1C}"/>
              </a:ext>
            </a:extLst>
          </p:cNvPr>
          <p:cNvSpPr txBox="1"/>
          <p:nvPr/>
        </p:nvSpPr>
        <p:spPr>
          <a:xfrm>
            <a:off x="6612169" y="2643955"/>
            <a:ext cx="5579166" cy="954107"/>
          </a:xfrm>
          <a:prstGeom prst="rect">
            <a:avLst/>
          </a:prstGeom>
          <a:solidFill>
            <a:schemeClr val="accent1"/>
          </a:solidFill>
        </p:spPr>
        <p:txBody>
          <a:bodyPr wrap="square" rtlCol="0">
            <a:spAutoFit/>
          </a:bodyPr>
          <a:lstStyle/>
          <a:p>
            <a:r>
              <a:rPr lang="en-IN" sz="2800" b="1" dirty="0"/>
              <a:t>6</a:t>
            </a:r>
            <a:r>
              <a:rPr lang="en-IN" sz="2800" b="1" baseline="30000" dirty="0"/>
              <a:t>th</a:t>
            </a:r>
            <a:r>
              <a:rPr lang="en-IN" sz="2800" b="1" dirty="0"/>
              <a:t> World Symposium on PAH, NICE, 2018</a:t>
            </a:r>
          </a:p>
        </p:txBody>
      </p:sp>
      <p:cxnSp>
        <p:nvCxnSpPr>
          <p:cNvPr id="12" name="Straight Connector 11">
            <a:extLst>
              <a:ext uri="{FF2B5EF4-FFF2-40B4-BE49-F238E27FC236}">
                <a16:creationId xmlns:a16="http://schemas.microsoft.com/office/drawing/2014/main" id="{0DC19C2D-EFFF-494A-88E3-EBAC1AFF0E5A}"/>
              </a:ext>
            </a:extLst>
          </p:cNvPr>
          <p:cNvCxnSpPr/>
          <p:nvPr/>
        </p:nvCxnSpPr>
        <p:spPr>
          <a:xfrm>
            <a:off x="642730" y="828259"/>
            <a:ext cx="184205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87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E18552-1C99-4E5C-8868-75254D71AA8D}"/>
              </a:ext>
            </a:extLst>
          </p:cNvPr>
          <p:cNvSpPr>
            <a:spLocks noGrp="1"/>
          </p:cNvSpPr>
          <p:nvPr>
            <p:ph type="title"/>
          </p:nvPr>
        </p:nvSpPr>
        <p:spPr>
          <a:xfrm>
            <a:off x="150468" y="189915"/>
            <a:ext cx="3422725" cy="1080000"/>
          </a:xfrm>
          <a:solidFill>
            <a:schemeClr val="accent1"/>
          </a:solidFill>
          <a:ln>
            <a:solidFill>
              <a:srgbClr val="FFFF00"/>
            </a:solidFill>
          </a:ln>
        </p:spPr>
        <p:txBody>
          <a:bodyPr/>
          <a:lstStyle/>
          <a:p>
            <a:r>
              <a:rPr lang="en-IN" b="1" dirty="0">
                <a:solidFill>
                  <a:schemeClr val="tx1"/>
                </a:solidFill>
              </a:rPr>
              <a:t>CASE # 1</a:t>
            </a:r>
          </a:p>
        </p:txBody>
      </p:sp>
      <p:pic>
        <p:nvPicPr>
          <p:cNvPr id="11" name="Content Placeholder 10">
            <a:extLst>
              <a:ext uri="{FF2B5EF4-FFF2-40B4-BE49-F238E27FC236}">
                <a16:creationId xmlns:a16="http://schemas.microsoft.com/office/drawing/2014/main" id="{D493C972-5D05-4CE3-B2F0-FC3306AA7B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86509" y="3176828"/>
            <a:ext cx="5956588" cy="3350580"/>
          </a:xfrm>
        </p:spPr>
      </p:pic>
      <p:sp>
        <p:nvSpPr>
          <p:cNvPr id="6" name="Text Placeholder 5">
            <a:extLst>
              <a:ext uri="{FF2B5EF4-FFF2-40B4-BE49-F238E27FC236}">
                <a16:creationId xmlns:a16="http://schemas.microsoft.com/office/drawing/2014/main" id="{0A416BEF-29DC-49B4-BF98-9DD814CEDD3C}"/>
              </a:ext>
            </a:extLst>
          </p:cNvPr>
          <p:cNvSpPr>
            <a:spLocks noGrp="1"/>
          </p:cNvSpPr>
          <p:nvPr>
            <p:ph type="body" sz="half" idx="2"/>
          </p:nvPr>
        </p:nvSpPr>
        <p:spPr>
          <a:xfrm>
            <a:off x="0" y="1519311"/>
            <a:ext cx="5667445" cy="5008097"/>
          </a:xfrm>
          <a:solidFill>
            <a:schemeClr val="accent1"/>
          </a:solidFill>
          <a:ln>
            <a:solidFill>
              <a:schemeClr val="tx1"/>
            </a:solidFill>
          </a:ln>
        </p:spPr>
        <p:txBody>
          <a:bodyPr>
            <a:normAutofit/>
          </a:bodyPr>
          <a:lstStyle/>
          <a:p>
            <a:pPr>
              <a:lnSpc>
                <a:spcPct val="200000"/>
              </a:lnSpc>
            </a:pPr>
            <a:r>
              <a:rPr lang="en-IN" sz="2400" b="1" dirty="0"/>
              <a:t>2 Days </a:t>
            </a:r>
            <a:r>
              <a:rPr lang="en-IN" sz="2400" b="1" dirty="0" err="1"/>
              <a:t>Newborn</a:t>
            </a:r>
            <a:r>
              <a:rPr lang="en-IN" sz="2400" b="1" dirty="0"/>
              <a:t>, Term, LSCS</a:t>
            </a:r>
          </a:p>
          <a:p>
            <a:pPr>
              <a:lnSpc>
                <a:spcPct val="200000"/>
              </a:lnSpc>
            </a:pPr>
            <a:r>
              <a:rPr lang="en-IN" sz="2400" b="1" dirty="0"/>
              <a:t>Infant of Diabetic Mother(HbA1c=9)</a:t>
            </a:r>
          </a:p>
          <a:p>
            <a:pPr>
              <a:lnSpc>
                <a:spcPct val="200000"/>
              </a:lnSpc>
            </a:pPr>
            <a:r>
              <a:rPr lang="en-IN" sz="2400" b="1" dirty="0"/>
              <a:t>Weight 3.9 Kg, MAS +, NST +</a:t>
            </a:r>
            <a:r>
              <a:rPr lang="en-IN" sz="2400" b="1" dirty="0" err="1"/>
              <a:t>ve</a:t>
            </a:r>
            <a:endParaRPr lang="en-IN" sz="2400" b="1" dirty="0"/>
          </a:p>
          <a:p>
            <a:pPr>
              <a:lnSpc>
                <a:spcPct val="200000"/>
              </a:lnSpc>
            </a:pPr>
            <a:r>
              <a:rPr lang="en-IN" sz="2400" b="1" dirty="0"/>
              <a:t>Respiratory Distress from Birth</a:t>
            </a:r>
          </a:p>
          <a:p>
            <a:pPr>
              <a:lnSpc>
                <a:spcPct val="200000"/>
              </a:lnSpc>
            </a:pPr>
            <a:r>
              <a:rPr lang="en-IN" sz="2400" b="1" dirty="0"/>
              <a:t>Pre&amp; Post ductal </a:t>
            </a:r>
            <a:r>
              <a:rPr lang="en-IN" sz="2400" b="1" dirty="0" err="1"/>
              <a:t>Sats</a:t>
            </a:r>
            <a:r>
              <a:rPr lang="en-IN" sz="2400" b="1" dirty="0"/>
              <a:t> -76%</a:t>
            </a:r>
          </a:p>
        </p:txBody>
      </p:sp>
      <p:pic>
        <p:nvPicPr>
          <p:cNvPr id="13" name="Picture 12">
            <a:extLst>
              <a:ext uri="{FF2B5EF4-FFF2-40B4-BE49-F238E27FC236}">
                <a16:creationId xmlns:a16="http://schemas.microsoft.com/office/drawing/2014/main" id="{B745075F-A83A-42EE-961C-7248136B2F2C}"/>
              </a:ext>
            </a:extLst>
          </p:cNvPr>
          <p:cNvPicPr>
            <a:picLocks noChangeAspect="1"/>
          </p:cNvPicPr>
          <p:nvPr/>
        </p:nvPicPr>
        <p:blipFill rotWithShape="1">
          <a:blip r:embed="rId4">
            <a:extLst>
              <a:ext uri="{28A0092B-C50C-407E-A947-70E740481C1C}">
                <a14:useLocalDpi xmlns:a14="http://schemas.microsoft.com/office/drawing/2010/main" val="0"/>
              </a:ext>
            </a:extLst>
          </a:blip>
          <a:srcRect l="36261" t="11792" r="40435" b="12439"/>
          <a:stretch/>
        </p:blipFill>
        <p:spPr>
          <a:xfrm>
            <a:off x="7238471" y="0"/>
            <a:ext cx="2145903" cy="3611752"/>
          </a:xfrm>
          <a:prstGeom prst="rect">
            <a:avLst/>
          </a:prstGeom>
          <a:ln>
            <a:noFill/>
          </a:ln>
          <a:effectLst>
            <a:softEdge rad="112500"/>
          </a:effectLst>
        </p:spPr>
      </p:pic>
    </p:spTree>
    <p:extLst>
      <p:ext uri="{BB962C8B-B14F-4D97-AF65-F5344CB8AC3E}">
        <p14:creationId xmlns:p14="http://schemas.microsoft.com/office/powerpoint/2010/main" val="12773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54457F-4565-4B90-976A-B1575B3F3421}"/>
              </a:ext>
            </a:extLst>
          </p:cNvPr>
          <p:cNvSpPr>
            <a:spLocks noGrp="1"/>
          </p:cNvSpPr>
          <p:nvPr>
            <p:ph type="title"/>
          </p:nvPr>
        </p:nvSpPr>
        <p:spPr>
          <a:xfrm>
            <a:off x="104841" y="0"/>
            <a:ext cx="3780000" cy="864000"/>
          </a:xfrm>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IN" b="1" dirty="0"/>
              <a:t> Possibilities:</a:t>
            </a:r>
          </a:p>
        </p:txBody>
      </p:sp>
      <p:sp>
        <p:nvSpPr>
          <p:cNvPr id="6" name="Content Placeholder 5">
            <a:extLst>
              <a:ext uri="{FF2B5EF4-FFF2-40B4-BE49-F238E27FC236}">
                <a16:creationId xmlns:a16="http://schemas.microsoft.com/office/drawing/2014/main" id="{DC3971AF-C238-48E1-A324-C2B043899597}"/>
              </a:ext>
            </a:extLst>
          </p:cNvPr>
          <p:cNvSpPr>
            <a:spLocks noGrp="1"/>
          </p:cNvSpPr>
          <p:nvPr>
            <p:ph sz="half" idx="1"/>
          </p:nvPr>
        </p:nvSpPr>
        <p:spPr>
          <a:xfrm>
            <a:off x="104841" y="896986"/>
            <a:ext cx="4608000" cy="4104000"/>
          </a:xfrm>
          <a:ln>
            <a:solidFill>
              <a:schemeClr val="tx1"/>
            </a:solidFill>
          </a:ln>
        </p:spPr>
        <p:txBody>
          <a:bodyPr/>
          <a:lstStyle/>
          <a:p>
            <a:pPr>
              <a:lnSpc>
                <a:spcPct val="200000"/>
              </a:lnSpc>
            </a:pPr>
            <a:r>
              <a:rPr lang="en-IN" dirty="0"/>
              <a:t> PPHN</a:t>
            </a:r>
          </a:p>
          <a:p>
            <a:pPr>
              <a:lnSpc>
                <a:spcPct val="200000"/>
              </a:lnSpc>
            </a:pPr>
            <a:r>
              <a:rPr lang="en-IN" dirty="0"/>
              <a:t>Cardiac </a:t>
            </a:r>
          </a:p>
          <a:p>
            <a:pPr>
              <a:lnSpc>
                <a:spcPct val="200000"/>
              </a:lnSpc>
            </a:pPr>
            <a:r>
              <a:rPr lang="en-IN" dirty="0"/>
              <a:t>Respiratory </a:t>
            </a:r>
          </a:p>
          <a:p>
            <a:pPr>
              <a:lnSpc>
                <a:spcPct val="200000"/>
              </a:lnSpc>
            </a:pPr>
            <a:r>
              <a:rPr lang="en-IN" dirty="0"/>
              <a:t>Sepsis</a:t>
            </a:r>
          </a:p>
        </p:txBody>
      </p:sp>
      <p:sp>
        <p:nvSpPr>
          <p:cNvPr id="8" name="Oval 7">
            <a:extLst>
              <a:ext uri="{FF2B5EF4-FFF2-40B4-BE49-F238E27FC236}">
                <a16:creationId xmlns:a16="http://schemas.microsoft.com/office/drawing/2014/main" id="{BFAAA120-E40A-4DF5-91E1-684671E9A686}"/>
              </a:ext>
            </a:extLst>
          </p:cNvPr>
          <p:cNvSpPr/>
          <p:nvPr/>
        </p:nvSpPr>
        <p:spPr>
          <a:xfrm>
            <a:off x="4561138" y="346037"/>
            <a:ext cx="5181600" cy="18572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a:solidFill>
                  <a:schemeClr val="tx1"/>
                </a:solidFill>
              </a:rPr>
              <a:t>HYPEROXIA TEST</a:t>
            </a:r>
          </a:p>
        </p:txBody>
      </p:sp>
      <p:grpSp>
        <p:nvGrpSpPr>
          <p:cNvPr id="10" name="Group 9">
            <a:extLst>
              <a:ext uri="{FF2B5EF4-FFF2-40B4-BE49-F238E27FC236}">
                <a16:creationId xmlns:a16="http://schemas.microsoft.com/office/drawing/2014/main" id="{211C2400-D49B-42CC-B625-A07FA0DEA489}"/>
              </a:ext>
            </a:extLst>
          </p:cNvPr>
          <p:cNvGrpSpPr/>
          <p:nvPr/>
        </p:nvGrpSpPr>
        <p:grpSpPr>
          <a:xfrm>
            <a:off x="2127487" y="2438539"/>
            <a:ext cx="9099623" cy="3581400"/>
            <a:chOff x="0" y="2514600"/>
            <a:chExt cx="9099623" cy="3581400"/>
          </a:xfrm>
        </p:grpSpPr>
        <p:pic>
          <p:nvPicPr>
            <p:cNvPr id="11" name="Picture 10" descr="hyperoxia test.png">
              <a:extLst>
                <a:ext uri="{FF2B5EF4-FFF2-40B4-BE49-F238E27FC236}">
                  <a16:creationId xmlns:a16="http://schemas.microsoft.com/office/drawing/2014/main" id="{96C73ACB-DEA1-48BA-BAF8-BBFA62E7F012}"/>
                </a:ext>
              </a:extLst>
            </p:cNvPr>
            <p:cNvPicPr>
              <a:picLocks noChangeAspect="1"/>
            </p:cNvPicPr>
            <p:nvPr/>
          </p:nvPicPr>
          <p:blipFill>
            <a:blip r:embed="rId3" cstate="print"/>
            <a:stretch>
              <a:fillRect/>
            </a:stretch>
          </p:blipFill>
          <p:spPr>
            <a:xfrm>
              <a:off x="0" y="2514600"/>
              <a:ext cx="9099623" cy="3581400"/>
            </a:xfrm>
            <a:prstGeom prst="rect">
              <a:avLst/>
            </a:prstGeom>
          </p:spPr>
        </p:pic>
        <p:sp>
          <p:nvSpPr>
            <p:cNvPr id="12" name="Oval 11">
              <a:extLst>
                <a:ext uri="{FF2B5EF4-FFF2-40B4-BE49-F238E27FC236}">
                  <a16:creationId xmlns:a16="http://schemas.microsoft.com/office/drawing/2014/main" id="{5AA20CAE-5F78-4365-9D2A-8B67F4DA7069}"/>
                </a:ext>
              </a:extLst>
            </p:cNvPr>
            <p:cNvSpPr/>
            <p:nvPr/>
          </p:nvSpPr>
          <p:spPr>
            <a:xfrm>
              <a:off x="2819400" y="3429000"/>
              <a:ext cx="1828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extBox 1">
            <a:extLst>
              <a:ext uri="{FF2B5EF4-FFF2-40B4-BE49-F238E27FC236}">
                <a16:creationId xmlns:a16="http://schemas.microsoft.com/office/drawing/2014/main" id="{A90E398F-9D22-46BB-94A7-985B798DFE79}"/>
              </a:ext>
            </a:extLst>
          </p:cNvPr>
          <p:cNvSpPr txBox="1"/>
          <p:nvPr/>
        </p:nvSpPr>
        <p:spPr>
          <a:xfrm>
            <a:off x="7666891" y="2489393"/>
            <a:ext cx="3518015" cy="646331"/>
          </a:xfrm>
          <a:prstGeom prst="rect">
            <a:avLst/>
          </a:prstGeom>
          <a:solidFill>
            <a:schemeClr val="bg1"/>
          </a:solidFill>
        </p:spPr>
        <p:txBody>
          <a:bodyPr wrap="square" rtlCol="0">
            <a:spAutoFit/>
          </a:bodyPr>
          <a:lstStyle/>
          <a:p>
            <a:r>
              <a:rPr lang="en-IN" b="1" dirty="0">
                <a:solidFill>
                  <a:srgbClr val="FF0000"/>
                </a:solidFill>
              </a:rPr>
              <a:t>If there is no </a:t>
            </a:r>
            <a:r>
              <a:rPr lang="en-IN" b="1" dirty="0" err="1">
                <a:solidFill>
                  <a:srgbClr val="FF0000"/>
                </a:solidFill>
              </a:rPr>
              <a:t>ABG</a:t>
            </a:r>
            <a:r>
              <a:rPr lang="en-IN" b="1" dirty="0">
                <a:solidFill>
                  <a:srgbClr val="FF0000"/>
                </a:solidFill>
              </a:rPr>
              <a:t> Machine,</a:t>
            </a:r>
          </a:p>
          <a:p>
            <a:r>
              <a:rPr lang="en-IN" b="1" dirty="0">
                <a:solidFill>
                  <a:srgbClr val="FF0000"/>
                </a:solidFill>
              </a:rPr>
              <a:t>Use a Pulse Oximeter</a:t>
            </a:r>
          </a:p>
        </p:txBody>
      </p:sp>
    </p:spTree>
    <p:extLst>
      <p:ext uri="{BB962C8B-B14F-4D97-AF65-F5344CB8AC3E}">
        <p14:creationId xmlns:p14="http://schemas.microsoft.com/office/powerpoint/2010/main" val="240504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8"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689"/>
            <a:ext cx="12352338" cy="6248400"/>
          </a:xfrm>
          <a:noFill/>
          <a:ln>
            <a:solidFill>
              <a:schemeClr val="tx1"/>
            </a:solidFill>
          </a:ln>
        </p:spPr>
        <p:txBody>
          <a:bodyPr>
            <a:noAutofit/>
          </a:bodyPr>
          <a:lstStyle/>
          <a:p>
            <a:pPr>
              <a:lnSpc>
                <a:spcPct val="200000"/>
              </a:lnSpc>
            </a:pPr>
            <a:r>
              <a:rPr lang="en-US" b="1" dirty="0"/>
              <a:t>A,B,C    ………. As per NRP/NALS</a:t>
            </a:r>
          </a:p>
          <a:p>
            <a:pPr>
              <a:lnSpc>
                <a:spcPct val="200000"/>
              </a:lnSpc>
            </a:pPr>
            <a:r>
              <a:rPr lang="en-US" b="1" dirty="0"/>
              <a:t>CXR : Cardiomegaly, Hazy Lungs, Comment On Pulmonary Vascularity  </a:t>
            </a:r>
          </a:p>
          <a:p>
            <a:pPr>
              <a:lnSpc>
                <a:spcPct val="200000"/>
              </a:lnSpc>
            </a:pPr>
            <a:r>
              <a:rPr lang="en-US" b="1" dirty="0"/>
              <a:t>Hypoglycemia, Hypothermia, Metabolic Correction</a:t>
            </a:r>
          </a:p>
          <a:p>
            <a:pPr>
              <a:lnSpc>
                <a:spcPct val="200000"/>
              </a:lnSpc>
            </a:pPr>
            <a:r>
              <a:rPr lang="en-US" b="1" dirty="0"/>
              <a:t>Think About  the operative hemodynamics from all angles</a:t>
            </a:r>
          </a:p>
          <a:p>
            <a:pPr>
              <a:lnSpc>
                <a:spcPct val="200000"/>
              </a:lnSpc>
            </a:pPr>
            <a:r>
              <a:rPr lang="en-US" b="1" u="sng" dirty="0"/>
              <a:t>Head box /HFNC not adequate Here </a:t>
            </a:r>
            <a:r>
              <a:rPr lang="en-US" b="1" dirty="0"/>
              <a:t>, Mechanical Ventilation Required</a:t>
            </a:r>
          </a:p>
          <a:p>
            <a:pPr>
              <a:lnSpc>
                <a:spcPct val="200000"/>
              </a:lnSpc>
            </a:pPr>
            <a:r>
              <a:rPr lang="en-US" b="1" dirty="0"/>
              <a:t>Keep an eye on vitals and color of baby, Pre-ductal &amp; Post –Ductal </a:t>
            </a:r>
            <a:r>
              <a:rPr lang="en-US" b="1" dirty="0" err="1"/>
              <a:t>Sats</a:t>
            </a:r>
            <a:r>
              <a:rPr lang="en-US" b="1" dirty="0"/>
              <a:t> Difference &lt;5-6%</a:t>
            </a:r>
          </a:p>
          <a:p>
            <a:pPr>
              <a:lnSpc>
                <a:spcPct val="200000"/>
              </a:lnSpc>
            </a:pPr>
            <a:r>
              <a:rPr lang="en-US" b="1" dirty="0"/>
              <a:t>? Surfactant,  Next What</a:t>
            </a:r>
            <a:endParaRPr lang="en-IN"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5E556-B6CA-4ACD-A397-8AC1AC26D9D4}"/>
              </a:ext>
            </a:extLst>
          </p:cNvPr>
          <p:cNvSpPr>
            <a:spLocks noGrp="1"/>
          </p:cNvSpPr>
          <p:nvPr>
            <p:ph type="title"/>
          </p:nvPr>
        </p:nvSpPr>
        <p:spPr>
          <a:xfrm>
            <a:off x="0" y="1"/>
            <a:ext cx="12192000" cy="1755774"/>
          </a:xfrm>
          <a:solidFill>
            <a:schemeClr val="accent1"/>
          </a:solidFill>
          <a:ln>
            <a:solidFill>
              <a:srgbClr val="FF0000"/>
            </a:solidFill>
          </a:ln>
        </p:spPr>
        <p:txBody>
          <a:bodyPr/>
          <a:lstStyle/>
          <a:p>
            <a:r>
              <a:rPr lang="en-IN" b="1" dirty="0">
                <a:solidFill>
                  <a:schemeClr val="tx1"/>
                </a:solidFill>
              </a:rPr>
              <a:t> Functional Echocardiography in 1</a:t>
            </a:r>
            <a:r>
              <a:rPr lang="en-IN" b="1" baseline="30000" dirty="0">
                <a:solidFill>
                  <a:schemeClr val="tx1"/>
                </a:solidFill>
              </a:rPr>
              <a:t>st</a:t>
            </a:r>
            <a:r>
              <a:rPr lang="en-IN" b="1" dirty="0">
                <a:solidFill>
                  <a:schemeClr val="tx1"/>
                </a:solidFill>
              </a:rPr>
              <a:t> Hospital</a:t>
            </a:r>
          </a:p>
        </p:txBody>
      </p:sp>
      <p:pic>
        <p:nvPicPr>
          <p:cNvPr id="5" name="plax sev pah avi">
            <a:hlinkClick r:id="" action="ppaction://media"/>
            <a:extLst>
              <a:ext uri="{FF2B5EF4-FFF2-40B4-BE49-F238E27FC236}">
                <a16:creationId xmlns:a16="http://schemas.microsoft.com/office/drawing/2014/main" id="{ACB13249-DD19-40B4-B380-C1E862CE2E2C}"/>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7"/>
          <a:stretch>
            <a:fillRect/>
          </a:stretch>
        </p:blipFill>
        <p:spPr>
          <a:xfrm>
            <a:off x="1" y="1797979"/>
            <a:ext cx="5664182" cy="3828831"/>
          </a:xfrm>
        </p:spPr>
      </p:pic>
      <p:pic>
        <p:nvPicPr>
          <p:cNvPr id="6" name="d shaped  lv">
            <a:hlinkClick r:id="" action="ppaction://media"/>
            <a:extLst>
              <a:ext uri="{FF2B5EF4-FFF2-40B4-BE49-F238E27FC236}">
                <a16:creationId xmlns:a16="http://schemas.microsoft.com/office/drawing/2014/main" id="{F1E968E6-39E0-46D7-9D9D-928346938377}"/>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8"/>
          <a:stretch>
            <a:fillRect/>
          </a:stretch>
        </p:blipFill>
        <p:spPr>
          <a:xfrm>
            <a:off x="6392862" y="1740610"/>
            <a:ext cx="5799137" cy="3886200"/>
          </a:xfrm>
        </p:spPr>
      </p:pic>
      <p:sp>
        <p:nvSpPr>
          <p:cNvPr id="7" name="TextBox 6">
            <a:extLst>
              <a:ext uri="{FF2B5EF4-FFF2-40B4-BE49-F238E27FC236}">
                <a16:creationId xmlns:a16="http://schemas.microsoft.com/office/drawing/2014/main" id="{D1CD4269-982F-4006-812D-07F6C3075BF5}"/>
              </a:ext>
            </a:extLst>
          </p:cNvPr>
          <p:cNvSpPr txBox="1"/>
          <p:nvPr/>
        </p:nvSpPr>
        <p:spPr>
          <a:xfrm>
            <a:off x="3949572" y="5877189"/>
            <a:ext cx="5060858" cy="523220"/>
          </a:xfrm>
          <a:prstGeom prst="rect">
            <a:avLst/>
          </a:prstGeom>
          <a:noFill/>
        </p:spPr>
        <p:txBody>
          <a:bodyPr wrap="square" rtlCol="0">
            <a:spAutoFit/>
          </a:bodyPr>
          <a:lstStyle/>
          <a:p>
            <a:r>
              <a:rPr lang="en-IN" sz="2800" b="1" dirty="0"/>
              <a:t>Midline IVS, D Shaped LV</a:t>
            </a:r>
          </a:p>
        </p:txBody>
      </p:sp>
      <p:sp>
        <p:nvSpPr>
          <p:cNvPr id="3" name="TextBox 2">
            <a:extLst>
              <a:ext uri="{FF2B5EF4-FFF2-40B4-BE49-F238E27FC236}">
                <a16:creationId xmlns:a16="http://schemas.microsoft.com/office/drawing/2014/main" id="{D5B1240A-122E-4A78-8E1D-85322733945E}"/>
              </a:ext>
            </a:extLst>
          </p:cNvPr>
          <p:cNvSpPr txBox="1"/>
          <p:nvPr/>
        </p:nvSpPr>
        <p:spPr>
          <a:xfrm>
            <a:off x="2743416" y="2300850"/>
            <a:ext cx="447943" cy="369332"/>
          </a:xfrm>
          <a:prstGeom prst="rect">
            <a:avLst/>
          </a:prstGeom>
          <a:noFill/>
        </p:spPr>
        <p:txBody>
          <a:bodyPr wrap="none" rtlCol="0">
            <a:spAutoFit/>
          </a:bodyPr>
          <a:lstStyle/>
          <a:p>
            <a:r>
              <a:rPr lang="en-IN" b="1" dirty="0"/>
              <a:t>RV</a:t>
            </a:r>
          </a:p>
        </p:txBody>
      </p:sp>
      <p:sp>
        <p:nvSpPr>
          <p:cNvPr id="9" name="TextBox 8">
            <a:extLst>
              <a:ext uri="{FF2B5EF4-FFF2-40B4-BE49-F238E27FC236}">
                <a16:creationId xmlns:a16="http://schemas.microsoft.com/office/drawing/2014/main" id="{D3EC4B8F-A454-45B2-9535-4AE946BB6CE5}"/>
              </a:ext>
            </a:extLst>
          </p:cNvPr>
          <p:cNvSpPr txBox="1"/>
          <p:nvPr/>
        </p:nvSpPr>
        <p:spPr>
          <a:xfrm>
            <a:off x="9254193" y="2740852"/>
            <a:ext cx="433004" cy="369332"/>
          </a:xfrm>
          <a:prstGeom prst="rect">
            <a:avLst/>
          </a:prstGeom>
          <a:noFill/>
        </p:spPr>
        <p:txBody>
          <a:bodyPr wrap="none" rtlCol="0">
            <a:spAutoFit/>
          </a:bodyPr>
          <a:lstStyle/>
          <a:p>
            <a:r>
              <a:rPr lang="en-IN" b="1" dirty="0">
                <a:solidFill>
                  <a:schemeClr val="bg1"/>
                </a:solidFill>
              </a:rPr>
              <a:t>LV</a:t>
            </a:r>
          </a:p>
        </p:txBody>
      </p:sp>
      <p:sp>
        <p:nvSpPr>
          <p:cNvPr id="10" name="TextBox 9">
            <a:extLst>
              <a:ext uri="{FF2B5EF4-FFF2-40B4-BE49-F238E27FC236}">
                <a16:creationId xmlns:a16="http://schemas.microsoft.com/office/drawing/2014/main" id="{88554A37-02C5-44D5-8E22-3910F003EA92}"/>
              </a:ext>
            </a:extLst>
          </p:cNvPr>
          <p:cNvSpPr txBox="1"/>
          <p:nvPr/>
        </p:nvSpPr>
        <p:spPr>
          <a:xfrm>
            <a:off x="2134931" y="2893252"/>
            <a:ext cx="400687" cy="369332"/>
          </a:xfrm>
          <a:prstGeom prst="rect">
            <a:avLst/>
          </a:prstGeom>
          <a:noFill/>
        </p:spPr>
        <p:txBody>
          <a:bodyPr wrap="none" rtlCol="0">
            <a:spAutoFit/>
          </a:bodyPr>
          <a:lstStyle/>
          <a:p>
            <a:r>
              <a:rPr lang="en-IN" b="1" dirty="0"/>
              <a:t>LV</a:t>
            </a:r>
          </a:p>
        </p:txBody>
      </p:sp>
      <p:sp>
        <p:nvSpPr>
          <p:cNvPr id="4" name="TextBox 3">
            <a:extLst>
              <a:ext uri="{FF2B5EF4-FFF2-40B4-BE49-F238E27FC236}">
                <a16:creationId xmlns:a16="http://schemas.microsoft.com/office/drawing/2014/main" id="{A37E4E71-E56D-4F5E-ACA6-45E5CE9529A5}"/>
              </a:ext>
            </a:extLst>
          </p:cNvPr>
          <p:cNvSpPr txBox="1"/>
          <p:nvPr/>
        </p:nvSpPr>
        <p:spPr>
          <a:xfrm>
            <a:off x="8665026" y="2465080"/>
            <a:ext cx="460382" cy="369332"/>
          </a:xfrm>
          <a:prstGeom prst="rect">
            <a:avLst/>
          </a:prstGeom>
          <a:noFill/>
        </p:spPr>
        <p:txBody>
          <a:bodyPr wrap="none" rtlCol="0">
            <a:spAutoFit/>
          </a:bodyPr>
          <a:lstStyle/>
          <a:p>
            <a:r>
              <a:rPr lang="en-IN" dirty="0">
                <a:solidFill>
                  <a:schemeClr val="bg1"/>
                </a:solidFill>
              </a:rPr>
              <a:t>RV</a:t>
            </a:r>
          </a:p>
        </p:txBody>
      </p:sp>
      <p:sp>
        <p:nvSpPr>
          <p:cNvPr id="11" name="TextBox 10">
            <a:extLst>
              <a:ext uri="{FF2B5EF4-FFF2-40B4-BE49-F238E27FC236}">
                <a16:creationId xmlns:a16="http://schemas.microsoft.com/office/drawing/2014/main" id="{D0D40D08-2608-4056-AECD-8B54407A055F}"/>
              </a:ext>
            </a:extLst>
          </p:cNvPr>
          <p:cNvSpPr txBox="1"/>
          <p:nvPr/>
        </p:nvSpPr>
        <p:spPr>
          <a:xfrm>
            <a:off x="6819321" y="2017486"/>
            <a:ext cx="1372876" cy="369332"/>
          </a:xfrm>
          <a:prstGeom prst="rect">
            <a:avLst/>
          </a:prstGeom>
          <a:noFill/>
          <a:ln>
            <a:solidFill>
              <a:schemeClr val="tx1"/>
            </a:solidFill>
          </a:ln>
        </p:spPr>
        <p:txBody>
          <a:bodyPr wrap="none" rtlCol="0">
            <a:spAutoFit/>
          </a:bodyPr>
          <a:lstStyle/>
          <a:p>
            <a:r>
              <a:rPr lang="en-IN" b="1" dirty="0"/>
              <a:t>Within 6 Hrs</a:t>
            </a:r>
          </a:p>
        </p:txBody>
      </p:sp>
    </p:spTree>
    <p:extLst>
      <p:ext uri="{BB962C8B-B14F-4D97-AF65-F5344CB8AC3E}">
        <p14:creationId xmlns:p14="http://schemas.microsoft.com/office/powerpoint/2010/main" val="408935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video>
              <p:cMediaNode vol="80000">
                <p:cTn id="13" repeatCount="indefinite"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maitri\Desktop\aorpa revised\tr peak pg pre-op.jpg">
            <a:extLst>
              <a:ext uri="{FF2B5EF4-FFF2-40B4-BE49-F238E27FC236}">
                <a16:creationId xmlns:a16="http://schemas.microsoft.com/office/drawing/2014/main" id="{41F01E6A-E067-4D44-8AE8-A410A73CB15C}"/>
              </a:ext>
            </a:extLst>
          </p:cNvPr>
          <p:cNvPicPr>
            <a:picLocks noChangeAspect="1" noChangeArrowheads="1"/>
          </p:cNvPicPr>
          <p:nvPr/>
        </p:nvPicPr>
        <p:blipFill>
          <a:blip r:embed="rId5"/>
          <a:srcRect l="5650" r="5650" b="15163"/>
          <a:stretch>
            <a:fillRect/>
          </a:stretch>
        </p:blipFill>
        <p:spPr bwMode="auto">
          <a:xfrm>
            <a:off x="26012" y="920147"/>
            <a:ext cx="5928634" cy="3764145"/>
          </a:xfrm>
          <a:prstGeom prst="rect">
            <a:avLst/>
          </a:prstGeom>
          <a:noFill/>
          <a:ln w="12700">
            <a:noFill/>
            <a:miter lim="800000"/>
            <a:headEnd/>
            <a:tailEnd/>
          </a:ln>
        </p:spPr>
      </p:pic>
      <p:sp>
        <p:nvSpPr>
          <p:cNvPr id="6" name="Rectangle 5">
            <a:extLst>
              <a:ext uri="{FF2B5EF4-FFF2-40B4-BE49-F238E27FC236}">
                <a16:creationId xmlns:a16="http://schemas.microsoft.com/office/drawing/2014/main" id="{60E5EFD6-B33A-458A-8128-4E1F21A97BCC}"/>
              </a:ext>
            </a:extLst>
          </p:cNvPr>
          <p:cNvSpPr/>
          <p:nvPr/>
        </p:nvSpPr>
        <p:spPr>
          <a:xfrm>
            <a:off x="1871201" y="5953632"/>
            <a:ext cx="9078767" cy="830997"/>
          </a:xfrm>
          <a:prstGeom prst="rect">
            <a:avLst/>
          </a:prstGeom>
        </p:spPr>
        <p:txBody>
          <a:bodyPr wrap="none">
            <a:spAutoFit/>
          </a:bodyPr>
          <a:lstStyle/>
          <a:p>
            <a:r>
              <a:rPr lang="en-IN" sz="2400" b="1" dirty="0"/>
              <a:t>Severe PH , PA Systolic Pressure =85mm Hg, Mean  BP =40 mm Hg</a:t>
            </a:r>
          </a:p>
          <a:p>
            <a:r>
              <a:rPr lang="en-IN" sz="2400" b="1" dirty="0"/>
              <a:t>                                            </a:t>
            </a:r>
            <a:r>
              <a:rPr lang="en-IN" sz="2400" b="1" dirty="0" err="1"/>
              <a:t>Suprasystemic</a:t>
            </a:r>
            <a:r>
              <a:rPr lang="en-IN" sz="2400" b="1" dirty="0"/>
              <a:t> PAH , PDA R&gt;</a:t>
            </a:r>
            <a:r>
              <a:rPr lang="en-IN" sz="2400" b="1" dirty="0" err="1"/>
              <a:t>Lshunt</a:t>
            </a:r>
            <a:endParaRPr lang="en-IN" sz="2400" b="1" dirty="0"/>
          </a:p>
        </p:txBody>
      </p:sp>
      <p:pic>
        <p:nvPicPr>
          <p:cNvPr id="3" name="pda right to left">
            <a:hlinkClick r:id="" action="ppaction://media"/>
            <a:extLst>
              <a:ext uri="{FF2B5EF4-FFF2-40B4-BE49-F238E27FC236}">
                <a16:creationId xmlns:a16="http://schemas.microsoft.com/office/drawing/2014/main" id="{C3E9151C-D80D-447F-9378-4487B772845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031832" y="806118"/>
            <a:ext cx="6096000" cy="4572000"/>
          </a:xfrm>
          <a:prstGeom prst="rect">
            <a:avLst/>
          </a:prstGeom>
        </p:spPr>
      </p:pic>
    </p:spTree>
    <p:extLst>
      <p:ext uri="{BB962C8B-B14F-4D97-AF65-F5344CB8AC3E}">
        <p14:creationId xmlns:p14="http://schemas.microsoft.com/office/powerpoint/2010/main" val="233810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74DDEA-8004-42B7-BB94-C253295B756B}"/>
              </a:ext>
            </a:extLst>
          </p:cNvPr>
          <p:cNvSpPr>
            <a:spLocks noGrp="1"/>
          </p:cNvSpPr>
          <p:nvPr>
            <p:ph type="title"/>
          </p:nvPr>
        </p:nvSpPr>
        <p:spPr>
          <a:xfrm>
            <a:off x="838200" y="292552"/>
            <a:ext cx="10515600" cy="1325563"/>
          </a:xfrm>
          <a:ln>
            <a:solidFill>
              <a:schemeClr val="tx1"/>
            </a:solidFill>
          </a:ln>
        </p:spPr>
        <p:txBody>
          <a:bodyPr/>
          <a:lstStyle/>
          <a:p>
            <a:r>
              <a:rPr lang="en-IN" b="1" dirty="0">
                <a:solidFill>
                  <a:schemeClr val="tx1"/>
                </a:solidFill>
              </a:rPr>
              <a:t>What Next?</a:t>
            </a:r>
          </a:p>
        </p:txBody>
      </p:sp>
      <p:pic>
        <p:nvPicPr>
          <p:cNvPr id="7" name="Picture 6">
            <a:extLst>
              <a:ext uri="{FF2B5EF4-FFF2-40B4-BE49-F238E27FC236}">
                <a16:creationId xmlns:a16="http://schemas.microsoft.com/office/drawing/2014/main" id="{C11C440A-C76D-4C2A-A08B-07B89A2DF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4" y="1799772"/>
            <a:ext cx="5631543" cy="4223657"/>
          </a:xfrm>
          <a:prstGeom prst="rect">
            <a:avLst/>
          </a:prstGeom>
        </p:spPr>
      </p:pic>
      <p:sp>
        <p:nvSpPr>
          <p:cNvPr id="8" name="TextBox 7">
            <a:extLst>
              <a:ext uri="{FF2B5EF4-FFF2-40B4-BE49-F238E27FC236}">
                <a16:creationId xmlns:a16="http://schemas.microsoft.com/office/drawing/2014/main" id="{BA37A7D7-81E5-4A1B-A1AD-41E5EBC2428C}"/>
              </a:ext>
            </a:extLst>
          </p:cNvPr>
          <p:cNvSpPr txBox="1"/>
          <p:nvPr/>
        </p:nvSpPr>
        <p:spPr>
          <a:xfrm>
            <a:off x="6096000" y="1626366"/>
            <a:ext cx="6224337" cy="5238357"/>
          </a:xfrm>
          <a:prstGeom prst="rect">
            <a:avLst/>
          </a:prstGeom>
          <a:solidFill>
            <a:schemeClr val="accent1"/>
          </a:solidFill>
          <a:ln>
            <a:solidFill>
              <a:srgbClr val="FFFF00"/>
            </a:solidFill>
          </a:ln>
        </p:spPr>
        <p:txBody>
          <a:bodyPr wrap="square" rtlCol="0">
            <a:spAutoFit/>
          </a:bodyPr>
          <a:lstStyle/>
          <a:p>
            <a:endParaRPr lang="en-IN" sz="2000" b="1" dirty="0"/>
          </a:p>
          <a:p>
            <a:pPr>
              <a:lnSpc>
                <a:spcPct val="200000"/>
              </a:lnSpc>
            </a:pPr>
            <a:r>
              <a:rPr lang="en-IN" sz="2000" b="1" dirty="0"/>
              <a:t>Cheaper Alternatives: A,B,C(PIP/PEEP)</a:t>
            </a:r>
          </a:p>
          <a:p>
            <a:pPr>
              <a:lnSpc>
                <a:spcPct val="200000"/>
              </a:lnSpc>
            </a:pPr>
            <a:r>
              <a:rPr lang="en-IN" sz="2000" b="1" dirty="0"/>
              <a:t> 1. IV Sildenafil (if  LVEF  normal, normotensive)</a:t>
            </a:r>
          </a:p>
          <a:p>
            <a:pPr>
              <a:lnSpc>
                <a:spcPct val="200000"/>
              </a:lnSpc>
            </a:pPr>
            <a:r>
              <a:rPr lang="en-IN" sz="2000" b="1" dirty="0"/>
              <a:t> 2. IV Dobutamine</a:t>
            </a:r>
          </a:p>
          <a:p>
            <a:pPr>
              <a:lnSpc>
                <a:spcPct val="200000"/>
              </a:lnSpc>
            </a:pPr>
            <a:r>
              <a:rPr lang="en-IN" sz="2000" b="1" dirty="0"/>
              <a:t>  3. IV Milrinone</a:t>
            </a:r>
          </a:p>
          <a:p>
            <a:pPr>
              <a:lnSpc>
                <a:spcPct val="200000"/>
              </a:lnSpc>
            </a:pPr>
            <a:r>
              <a:rPr lang="en-IN" sz="2000" b="1" dirty="0"/>
              <a:t>  4. Avoid hypoxia, acidosis</a:t>
            </a:r>
          </a:p>
          <a:p>
            <a:pPr>
              <a:lnSpc>
                <a:spcPct val="200000"/>
              </a:lnSpc>
            </a:pPr>
            <a:r>
              <a:rPr lang="en-IN" sz="2000" b="1" dirty="0"/>
              <a:t>  5. Minimal Handling, Minimal Pain to Baby</a:t>
            </a:r>
          </a:p>
          <a:p>
            <a:pPr>
              <a:lnSpc>
                <a:spcPct val="200000"/>
              </a:lnSpc>
            </a:pPr>
            <a:r>
              <a:rPr lang="en-IN" sz="2000" b="1" dirty="0"/>
              <a:t>  6. NTG nebulization @25-50 mcg/kg /min for 10 Minutes</a:t>
            </a:r>
          </a:p>
        </p:txBody>
      </p:sp>
      <p:sp>
        <p:nvSpPr>
          <p:cNvPr id="9" name="TextBox 8">
            <a:extLst>
              <a:ext uri="{FF2B5EF4-FFF2-40B4-BE49-F238E27FC236}">
                <a16:creationId xmlns:a16="http://schemas.microsoft.com/office/drawing/2014/main" id="{1B979C05-9662-4BDC-A8A9-5A7E0271F282}"/>
              </a:ext>
            </a:extLst>
          </p:cNvPr>
          <p:cNvSpPr txBox="1"/>
          <p:nvPr/>
        </p:nvSpPr>
        <p:spPr>
          <a:xfrm>
            <a:off x="1036430" y="6133016"/>
            <a:ext cx="5514535" cy="1015663"/>
          </a:xfrm>
          <a:prstGeom prst="rect">
            <a:avLst/>
          </a:prstGeom>
          <a:noFill/>
        </p:spPr>
        <p:txBody>
          <a:bodyPr wrap="square" rtlCol="0">
            <a:spAutoFit/>
          </a:bodyPr>
          <a:lstStyle/>
          <a:p>
            <a:r>
              <a:rPr lang="en-IN" sz="2000" b="1" dirty="0"/>
              <a:t>High Frequency Oscillatory Ventilation</a:t>
            </a:r>
          </a:p>
          <a:p>
            <a:r>
              <a:rPr lang="en-IN" sz="2000" b="1" dirty="0"/>
              <a:t>Inhaled Nitric Oxide</a:t>
            </a:r>
          </a:p>
          <a:p>
            <a:endParaRPr lang="en-IN" sz="2000" dirty="0">
              <a:solidFill>
                <a:schemeClr val="bg1"/>
              </a:solidFill>
            </a:endParaRPr>
          </a:p>
        </p:txBody>
      </p:sp>
      <p:cxnSp>
        <p:nvCxnSpPr>
          <p:cNvPr id="13" name="Straight Connector 12">
            <a:extLst>
              <a:ext uri="{FF2B5EF4-FFF2-40B4-BE49-F238E27FC236}">
                <a16:creationId xmlns:a16="http://schemas.microsoft.com/office/drawing/2014/main" id="{095FCC26-897E-4570-87D6-0CAA4D6F608E}"/>
              </a:ext>
            </a:extLst>
          </p:cNvPr>
          <p:cNvCxnSpPr>
            <a:stCxn id="5" idx="2"/>
          </p:cNvCxnSpPr>
          <p:nvPr/>
        </p:nvCxnSpPr>
        <p:spPr>
          <a:xfrm>
            <a:off x="6096000" y="1618115"/>
            <a:ext cx="135988" cy="5239885"/>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83C9E69-9440-4748-AAE4-946D11DA76CD}"/>
              </a:ext>
            </a:extLst>
          </p:cNvPr>
          <p:cNvSpPr/>
          <p:nvPr/>
        </p:nvSpPr>
        <p:spPr>
          <a:xfrm>
            <a:off x="657727" y="1842866"/>
            <a:ext cx="4507832"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accent1"/>
                </a:solidFill>
              </a:rPr>
              <a:t>Tertiary NICU Limited In India</a:t>
            </a:r>
          </a:p>
        </p:txBody>
      </p:sp>
    </p:spTree>
    <p:extLst>
      <p:ext uri="{BB962C8B-B14F-4D97-AF65-F5344CB8AC3E}">
        <p14:creationId xmlns:p14="http://schemas.microsoft.com/office/powerpoint/2010/main" val="152866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50CE-9D2C-4D70-91E2-A769000EAB07}"/>
              </a:ext>
            </a:extLst>
          </p:cNvPr>
          <p:cNvSpPr>
            <a:spLocks noGrp="1"/>
          </p:cNvSpPr>
          <p:nvPr>
            <p:ph type="title"/>
          </p:nvPr>
        </p:nvSpPr>
        <p:spPr>
          <a:xfrm>
            <a:off x="106681" y="69702"/>
            <a:ext cx="12566582" cy="1325563"/>
          </a:xfrm>
        </p:spPr>
        <p:txBody>
          <a:bodyPr/>
          <a:lstStyle/>
          <a:p>
            <a:r>
              <a:rPr lang="en-IN" b="1" dirty="0"/>
              <a:t>Review Echo Segment by Segment</a:t>
            </a:r>
            <a:br>
              <a:rPr lang="en-IN" b="1" dirty="0"/>
            </a:br>
            <a:r>
              <a:rPr lang="en-IN" b="1" dirty="0"/>
              <a:t>~ </a:t>
            </a:r>
            <a:r>
              <a:rPr lang="en-IN" b="1" dirty="0" err="1"/>
              <a:t>Infracardiac</a:t>
            </a:r>
            <a:r>
              <a:rPr lang="en-IN" b="1" dirty="0"/>
              <a:t> TAPVC</a:t>
            </a:r>
          </a:p>
        </p:txBody>
      </p:sp>
      <p:pic>
        <p:nvPicPr>
          <p:cNvPr id="18" name="2d simul infra tapvc">
            <a:hlinkClick r:id="" action="ppaction://media"/>
            <a:extLst>
              <a:ext uri="{FF2B5EF4-FFF2-40B4-BE49-F238E27FC236}">
                <a16:creationId xmlns:a16="http://schemas.microsoft.com/office/drawing/2014/main" id="{BCB38D56-06F8-4A6D-955F-7A860F29860D}"/>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7"/>
          <a:stretch>
            <a:fillRect/>
          </a:stretch>
        </p:blipFill>
        <p:spPr>
          <a:xfrm>
            <a:off x="331788" y="1620838"/>
            <a:ext cx="5181600" cy="3886200"/>
          </a:xfrm>
        </p:spPr>
      </p:pic>
      <p:sp>
        <p:nvSpPr>
          <p:cNvPr id="19" name="TextBox 18">
            <a:extLst>
              <a:ext uri="{FF2B5EF4-FFF2-40B4-BE49-F238E27FC236}">
                <a16:creationId xmlns:a16="http://schemas.microsoft.com/office/drawing/2014/main" id="{4B81E565-CA3F-4C93-98C2-19B79666FB6B}"/>
              </a:ext>
            </a:extLst>
          </p:cNvPr>
          <p:cNvSpPr txBox="1"/>
          <p:nvPr/>
        </p:nvSpPr>
        <p:spPr>
          <a:xfrm>
            <a:off x="106682" y="5908424"/>
            <a:ext cx="12085318" cy="830997"/>
          </a:xfrm>
          <a:prstGeom prst="rect">
            <a:avLst/>
          </a:prstGeom>
          <a:solidFill>
            <a:schemeClr val="tx1"/>
          </a:solidFill>
        </p:spPr>
        <p:txBody>
          <a:bodyPr wrap="square" rtlCol="0">
            <a:spAutoFit/>
          </a:bodyPr>
          <a:lstStyle/>
          <a:p>
            <a:pPr algn="ctr"/>
            <a:r>
              <a:rPr lang="en-IN" sz="2400" b="1" dirty="0">
                <a:solidFill>
                  <a:srgbClr val="FF0000"/>
                </a:solidFill>
              </a:rPr>
              <a:t>Always Exclude Heart Disease  in PPHN Neonates</a:t>
            </a:r>
          </a:p>
          <a:p>
            <a:pPr algn="ctr"/>
            <a:r>
              <a:rPr lang="en-IN" sz="2400" b="1" dirty="0">
                <a:solidFill>
                  <a:srgbClr val="FF0000"/>
                </a:solidFill>
              </a:rPr>
              <a:t>Management: emergency cardiac surgery!</a:t>
            </a:r>
          </a:p>
        </p:txBody>
      </p:sp>
      <p:sp>
        <p:nvSpPr>
          <p:cNvPr id="3" name="TextBox 2">
            <a:extLst>
              <a:ext uri="{FF2B5EF4-FFF2-40B4-BE49-F238E27FC236}">
                <a16:creationId xmlns:a16="http://schemas.microsoft.com/office/drawing/2014/main" id="{46466684-9152-4FC9-9224-C9EE563AC4CF}"/>
              </a:ext>
            </a:extLst>
          </p:cNvPr>
          <p:cNvSpPr txBox="1"/>
          <p:nvPr/>
        </p:nvSpPr>
        <p:spPr>
          <a:xfrm>
            <a:off x="351692" y="2940149"/>
            <a:ext cx="1347933" cy="400110"/>
          </a:xfrm>
          <a:prstGeom prst="rect">
            <a:avLst/>
          </a:prstGeom>
          <a:noFill/>
        </p:spPr>
        <p:txBody>
          <a:bodyPr wrap="none" rtlCol="0">
            <a:spAutoFit/>
          </a:bodyPr>
          <a:lstStyle/>
          <a:p>
            <a:r>
              <a:rPr lang="en-IN" sz="2000" b="1" dirty="0">
                <a:solidFill>
                  <a:srgbClr val="FF0000"/>
                </a:solidFill>
              </a:rPr>
              <a:t>Portal Vein</a:t>
            </a:r>
          </a:p>
        </p:txBody>
      </p:sp>
      <p:pic>
        <p:nvPicPr>
          <p:cNvPr id="5" name="2red 1 blue">
            <a:hlinkClick r:id="" action="ppaction://media"/>
            <a:extLst>
              <a:ext uri="{FF2B5EF4-FFF2-40B4-BE49-F238E27FC236}">
                <a16:creationId xmlns:a16="http://schemas.microsoft.com/office/drawing/2014/main" id="{10D7F8AF-4539-4968-B078-28FDF2F1172D}"/>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5999748" y="1511967"/>
            <a:ext cx="5454317" cy="4090738"/>
          </a:xfrm>
          <a:prstGeom prst="rect">
            <a:avLst/>
          </a:prstGeom>
        </p:spPr>
      </p:pic>
    </p:spTree>
    <p:extLst>
      <p:ext uri="{BB962C8B-B14F-4D97-AF65-F5344CB8AC3E}">
        <p14:creationId xmlns:p14="http://schemas.microsoft.com/office/powerpoint/2010/main" val="11301096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9"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8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18"/>
                </p:tgtEl>
              </p:cMediaNode>
            </p:video>
            <p:seq concurrent="1" nextAc="seek">
              <p:cTn id="16" restart="whenNotActive" fill="hold" evtFilter="cancelBubble" nodeType="interactiveSeq">
                <p:stCondLst>
                  <p:cond evt="onClick" delay="0">
                    <p:tgtEl>
                      <p:spTgt spid="18"/>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8"/>
                                        </p:tgtEl>
                                      </p:cBhvr>
                                    </p:cmd>
                                  </p:childTnLst>
                                </p:cTn>
                              </p:par>
                            </p:childTnLst>
                          </p:cTn>
                        </p:par>
                      </p:childTnLst>
                    </p:cTn>
                  </p:par>
                </p:childTnLst>
              </p:cTn>
              <p:nextCondLst>
                <p:cond evt="onClick" delay="0">
                  <p:tgtEl>
                    <p:spTgt spid="18"/>
                  </p:tgtEl>
                </p:cond>
              </p:nextCondLst>
            </p:seq>
            <p:video>
              <p:cMediaNode vol="80000">
                <p:cTn id="21" fill="hold" display="0">
                  <p:stCondLst>
                    <p:cond delay="indefinite"/>
                  </p:stCondLst>
                </p:cTn>
                <p:tgtEl>
                  <p:spTgt spid="5"/>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childTnLst>
        </p:cTn>
      </p:par>
    </p:tnLst>
    <p:bldLst>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3364AC51-7712-44F8-A839-D2034FEB60F2}"/>
              </a:ext>
            </a:extLst>
          </p:cNvPr>
          <p:cNvSpPr txBox="1">
            <a:spLocks/>
          </p:cNvSpPr>
          <p:nvPr/>
        </p:nvSpPr>
        <p:spPr>
          <a:xfrm>
            <a:off x="17748" y="29260"/>
            <a:ext cx="3422725"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2</a:t>
            </a:r>
          </a:p>
        </p:txBody>
      </p:sp>
      <p:pic>
        <p:nvPicPr>
          <p:cNvPr id="7" name="Picture 6" descr="IMAG0107.jpg">
            <a:extLst>
              <a:ext uri="{FF2B5EF4-FFF2-40B4-BE49-F238E27FC236}">
                <a16:creationId xmlns:a16="http://schemas.microsoft.com/office/drawing/2014/main" id="{0E796100-B4D5-4C23-8DAE-B4109B635632}"/>
              </a:ext>
            </a:extLst>
          </p:cNvPr>
          <p:cNvPicPr>
            <a:picLocks noChangeAspect="1"/>
          </p:cNvPicPr>
          <p:nvPr/>
        </p:nvPicPr>
        <p:blipFill>
          <a:blip r:embed="rId5" cstate="print"/>
          <a:stretch>
            <a:fillRect/>
          </a:stretch>
        </p:blipFill>
        <p:spPr>
          <a:xfrm>
            <a:off x="46383" y="1136373"/>
            <a:ext cx="3135298" cy="3657600"/>
          </a:xfrm>
          <a:prstGeom prst="rect">
            <a:avLst/>
          </a:prstGeom>
        </p:spPr>
      </p:pic>
      <p:sp>
        <p:nvSpPr>
          <p:cNvPr id="8" name="TextBox 7">
            <a:extLst>
              <a:ext uri="{FF2B5EF4-FFF2-40B4-BE49-F238E27FC236}">
                <a16:creationId xmlns:a16="http://schemas.microsoft.com/office/drawing/2014/main" id="{F15302EA-53A5-4AE6-8A97-5EE66AFF4D7F}"/>
              </a:ext>
            </a:extLst>
          </p:cNvPr>
          <p:cNvSpPr txBox="1"/>
          <p:nvPr/>
        </p:nvSpPr>
        <p:spPr>
          <a:xfrm>
            <a:off x="-66259" y="4479232"/>
            <a:ext cx="3247940" cy="369332"/>
          </a:xfrm>
          <a:prstGeom prst="rect">
            <a:avLst/>
          </a:prstGeom>
          <a:noFill/>
        </p:spPr>
        <p:txBody>
          <a:bodyPr wrap="none" rtlCol="0">
            <a:spAutoFit/>
          </a:bodyPr>
          <a:lstStyle/>
          <a:p>
            <a:r>
              <a:rPr lang="en-IN" b="1" dirty="0"/>
              <a:t>17 Y F, VSD Diagnosed at 6 Mo</a:t>
            </a:r>
          </a:p>
        </p:txBody>
      </p:sp>
      <p:pic>
        <p:nvPicPr>
          <p:cNvPr id="9" name="Picture 4" descr="http://annals.org/data/Journals/AIM/19995/11FF3.jpeg">
            <a:extLst>
              <a:ext uri="{FF2B5EF4-FFF2-40B4-BE49-F238E27FC236}">
                <a16:creationId xmlns:a16="http://schemas.microsoft.com/office/drawing/2014/main" id="{E2AF632F-F4B9-4BBC-9309-61D6FFE2A036}"/>
              </a:ext>
            </a:extLst>
          </p:cNvPr>
          <p:cNvPicPr>
            <a:picLocks noChangeAspect="1" noChangeArrowheads="1"/>
          </p:cNvPicPr>
          <p:nvPr/>
        </p:nvPicPr>
        <p:blipFill>
          <a:blip r:embed="rId6" cstate="print"/>
          <a:srcRect l="35354" t="44411" r="30707" b="18451"/>
          <a:stretch>
            <a:fillRect/>
          </a:stretch>
        </p:blipFill>
        <p:spPr bwMode="auto">
          <a:xfrm>
            <a:off x="3763617" y="178904"/>
            <a:ext cx="4038600" cy="2955073"/>
          </a:xfrm>
          <a:prstGeom prst="rect">
            <a:avLst/>
          </a:prstGeom>
          <a:noFill/>
        </p:spPr>
      </p:pic>
      <p:pic>
        <p:nvPicPr>
          <p:cNvPr id="10" name="Picture 6" descr="http://www.achd-library.com/xrays/ecgs/group2/bu525.jpg">
            <a:extLst>
              <a:ext uri="{FF2B5EF4-FFF2-40B4-BE49-F238E27FC236}">
                <a16:creationId xmlns:a16="http://schemas.microsoft.com/office/drawing/2014/main" id="{98833EA5-2235-49F8-86C7-85946BEFE5E3}"/>
              </a:ext>
            </a:extLst>
          </p:cNvPr>
          <p:cNvPicPr>
            <a:picLocks noChangeAspect="1" noChangeArrowheads="1"/>
          </p:cNvPicPr>
          <p:nvPr/>
        </p:nvPicPr>
        <p:blipFill>
          <a:blip r:embed="rId7" cstate="print"/>
          <a:srcRect/>
          <a:stretch>
            <a:fillRect/>
          </a:stretch>
        </p:blipFill>
        <p:spPr bwMode="auto">
          <a:xfrm>
            <a:off x="3215386" y="3171140"/>
            <a:ext cx="5196850" cy="3657600"/>
          </a:xfrm>
          <a:prstGeom prst="rect">
            <a:avLst/>
          </a:prstGeom>
          <a:noFill/>
        </p:spPr>
      </p:pic>
      <p:pic>
        <p:nvPicPr>
          <p:cNvPr id="12" name="Picture 3">
            <a:extLst>
              <a:ext uri="{FF2B5EF4-FFF2-40B4-BE49-F238E27FC236}">
                <a16:creationId xmlns:a16="http://schemas.microsoft.com/office/drawing/2014/main" id="{3FA3740D-7E7E-406B-9C90-326E5D9CC2CE}"/>
              </a:ext>
            </a:extLst>
          </p:cNvPr>
          <p:cNvPicPr>
            <a:picLocks noChangeAspect="1" noChangeArrowheads="1"/>
          </p:cNvPicPr>
          <p:nvPr/>
        </p:nvPicPr>
        <p:blipFill>
          <a:blip r:embed="rId8" cstate="print"/>
          <a:srcRect/>
          <a:stretch>
            <a:fillRect/>
          </a:stretch>
        </p:blipFill>
        <p:spPr bwMode="auto">
          <a:xfrm>
            <a:off x="8643730" y="164986"/>
            <a:ext cx="3314499" cy="2926080"/>
          </a:xfrm>
          <a:prstGeom prst="rect">
            <a:avLst/>
          </a:prstGeom>
          <a:noFill/>
          <a:ln w="9525">
            <a:noFill/>
            <a:round/>
            <a:headEnd/>
            <a:tailEnd/>
          </a:ln>
          <a:effectLst/>
        </p:spPr>
      </p:pic>
      <p:pic>
        <p:nvPicPr>
          <p:cNvPr id="13" name="PRIYA ADULT VSD ES.wmv">
            <a:hlinkClick r:id="" action="ppaction://media"/>
            <a:extLst>
              <a:ext uri="{FF2B5EF4-FFF2-40B4-BE49-F238E27FC236}">
                <a16:creationId xmlns:a16="http://schemas.microsoft.com/office/drawing/2014/main" id="{2258EFA9-F9A8-44F1-B314-8B5905D58E04}"/>
              </a:ext>
            </a:extLst>
          </p:cNvPr>
          <p:cNvPicPr>
            <a:picLocks noRot="1"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8527784" y="3785775"/>
            <a:ext cx="3472536" cy="2605087"/>
          </a:xfrm>
          <a:prstGeom prst="rect">
            <a:avLst/>
          </a:prstGeom>
        </p:spPr>
      </p:pic>
    </p:spTree>
    <p:extLst>
      <p:ext uri="{BB962C8B-B14F-4D97-AF65-F5344CB8AC3E}">
        <p14:creationId xmlns:p14="http://schemas.microsoft.com/office/powerpoint/2010/main" val="18608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7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95" y="-144463"/>
            <a:ext cx="9213848" cy="1991139"/>
          </a:xfrm>
        </p:spPr>
        <p:txBody>
          <a:bodyPr>
            <a:normAutofit/>
          </a:bodyPr>
          <a:lstStyle/>
          <a:p>
            <a:pPr algn="ctr"/>
            <a:r>
              <a:rPr lang="en-US" b="1" dirty="0"/>
              <a:t>TOO LATE , STRIKE THE IRON ONLY WHEN HOT”</a:t>
            </a:r>
            <a:br>
              <a:rPr lang="en-US" b="1" dirty="0"/>
            </a:br>
            <a:endParaRPr lang="en-US" b="1" dirty="0"/>
          </a:p>
        </p:txBody>
      </p:sp>
      <p:sp>
        <p:nvSpPr>
          <p:cNvPr id="35842" name="AutoShape 2" descr="data:image/jpeg;base64,/9j/4AAQSkZJRgABAQAAAQABAAD/2wCEAAkGBxISEhIUEhQUFBQUEhUUFBUUFBQUFBQUFBQWFxQUFBQYHCggGBolHBQUITEhJSkrLi4uFx8zODMsNygtLisBCgoKDg0OGhAQGiwkHyQsLCwsLCwsLCwsLCwsLCwsLCwsLCwsLCwsLCwsLCwsLCwsLCwsLCwsLCwsLCwsLCwsN//AABEIAKoBKQMBIgACEQEDEQH/xAAcAAABBQEBAQAAAAAAAAAAAAAEAQIDBQYHAAj/xAA5EAABAwIDBgQEBQQCAwEAAAABAAIDBBEFITEGEkFRYXETgZGxIjKhwQcjUnLwFEJi4TPRFiTxFf/EABoBAAMBAQEBAAAAAAAAAAAAAAECAwQABQb/xAAlEQACAgICAgICAwEAAAAAAAAAAQIRAyESMQQiMkETUTNxsYH/2gAMAwEAAhEDEQA/ALBqKpn8EI1SMdZPjnxZmLeMqVrlBBmLokNWpjxEuU8NupGMUgYpNFkQiJKYkQAkcFNoawR0aHliRrwo3NU2hiofDY9DqoJ6VrgreWFBSxELd4vk8fSfX0YfJ8bl7w7KGooG8kL/AErc7j1V/Ky6rqyPI5LXOBhjIopiGnIoaKscDrkpJaR7idUM6jdyWeiiDGYhw/2pxiR4XPY/dU/gu5J8cL+C4Og+onLnMOnxN+6bRTHPoT7qN8ZABPBzfdLSfM8cnu90E9nNaLESHunC6ZHbktBgeD3s+QHm1p9ymckkGGNzdIfgeEk2fJ5NPuVpWNSxtUllmlJs9GGNQVIa0J90ibvJGOecUwlK5RFyRs4bKhypyVDIErGBZyq+YZo+QoWpYpsJn8eqtyJ54gZdzkFhaeIXJcRzuSrz8RKgsjY0Zb7/AKNBPvZYDM6klNFaI5FbNez+mHzOZ9F52I0bdHk/t/0FkNwL26molxRoarGYybRg6/MVN/Xv/UVmmonxHIUHijtDVIFG1PCUQPw+axseOiuWALJVku60EahwIWhopt9rSNCLrXjdxKRi+Nh7E8BNapAEWMj1kicSmOKmxkMcExK4pLJByNwQ0zUTIVA5IworpW2Q00AcEfK1Bv8AhN/VafG8nh6y6/wzeT4ymuUe/wDQB9MAMvuhnQX4fSyunOZa91WVVQOC9CUV2eYmwJ1KAoXR2Szzn+BBvkKgxz1efgPSx9CFBA/4324m/qAUrySHDoeHROwKmMkzG52IBd2Gvsp9FErVGrwDCshJIMzm0chwJWlaNFFE2wTYKgOPbKyjds9CEFCOg9qddRXS7yVlESpj03xU170Gw0Nc5I4jgoZHJGOSBoV7s1G9ykcLodxslZxDIon5hTOzUEhskYTB/iZSExRyDRj7O6BwsPqAueBduxqgE0UkbtHtI7HgfI2XFZoi1xadWktPcGxTxeiORbGJEqVjbkBMyYZh1LfMq28IclHTMsAjPDKmI2dGanhRhPCAAfEj8I7q52XJMXYkKixX5W9/stDsuy0IPMlbcX8ZqX8K/suglum3SEoNiCkpjnJS5NeEjGG3ShyhDipGJEEZIUJIUdK1ByNSyQ8QYqKaNTuNlE5+akUKWqGdlVTOINuSu8Zi3bP65+ara6EOF+I16hbvF8in+OX/AA8/y/HtfkiAumUbpv5/NU7wkop16DgebyGRkEhabZDDvDj33D4nZdmg5f8AapqSjDnALYQO3QLWWPyKjo3eJHl7BhfkVV0Lvzn9QD7qeebJB4U+8r+w91kTuSPQr1ZfudomOfkkLgoXPCMmdEe51l7fQckwDgDxP1RbGpU7HGuF15gyUxbkvNauoWyHeUM+ilfkVG9KwkMRuo6hqkaLFR1BzSvoBFGbiy5Rt1hhhqXOHyy/GOjtHD7+a6sxvEeaoNt8O8endYXez42+Wo8xdCLoE42jkiJoI7u7IcqzwyLK6eRmLOmZchW3gIPDo7lWtkpNmqCcEG2vi/W31Uoq4/1t9UloNMZiTbhoH6lr6CEMjaOQCzlHC2Z7LEENdvG3RaOWUaLXCXoi8X6pEu+mPehWTXNgpohdBuxuNbJrrznppCGbKN6x/wDqDZy2TjVMfcOBCnaFE9hug0MFbuSCnREkuSrqmoyKE2joDbbxsEwQkHNSYIy7HO5uPoEVIxKo6sdvdFJi8Zc0joqAyGwvwyK1VVHkqCtprG/NSlrY6VqgRlNpyT/AtqLqSnLiCMsuZAy80bRxXPxWy5G/1XvSzxjiWT9nz6wSeVw/RJhsFsyMzzVgbWyTpZGNaL8Rl/2qyStFivHlkcnbPYxw4qkT4hUBrU7Z+E7hedX6dhos7VVZke1o/ucG+q2sdmsAHAWXQ7srLWiQoeRNdNdN38kJM5ICxKSzSRqM/RXOGTh8bTzCzGPVW5G89LDzROx9bvNLTqOCXHL2oM16mlIXt+ya4qGQqr0T7G1b0Lhsm+53JuXmnTOUOBuAc8f5EqSl7DdIKqWoGcq2qGKrqY100chcLALO5KfU0osgsMqNxxaef0VxKQQuhUkF6ZxHafAX08xFrsc4lp6X0PZPo47Cy6NtFSiVjhbMZjuFiI4LdvbuhJmfJGmGUEdhdEXXmNs0BesgQGNwz/I+ilhwkuIAdmeiJ3+60GzdPcl54ZC6aOLHJlFOdhuC4S2nZYZud8xRMripZZbBVVXVAJp0tI0wQ9tYGSsJ0OR81o4wLLmdZiG9NEwXJMjfddKBsB2TYejsqqhkxVZVZ/ZWMjgVXVB1SZDooNwWr3xnqMirCVqz2zrvzpB2K0cyrB3HYsl7FfPdVdZoVazFV9UzipTHie2bqLsDe/urSc2WTpZ/Cmt+rMfdaYS7zbo45XGgyVOwKeVAVjLhGSQm/RQeBrdJJDJmfpf+RwyN25DO+XH6qWGps4tGt7Kt2oDmA7u8CeLTYjzGazbcRexjjcuIGZJJNzlqVa5TwKKXTI/hrJKa+0bDEMZa5xzuG/CM+Wv1VNV4wM81l4C9+QPqp46Em+87R26bZ8CfspLFKrK3xXRf7LVBmq2Dg27vTT3XS7FYD8MqO7pZDwAaPc/ZdGGaqlSoDK95s7ohny2d0VjO0KorMjdRmFGa2wqPlZfVwJ7BH7ISs8U7jibtF763CyO0tZvzHk3JWmwD/wA5x6NHunhDphn8Tqjgh5Cpg/JA1DynmSiJKULRvDZv3BSh97hV80m7Iw9VCWmmOtmllcFWVLkWZbhVs17qkxUV1cbEOHOys6Ko3gq3Ex8L+1/RQYBVb1lGLqQz3Esa2ArH11MWPdbjnZdEey4Wb2gorjebqPqE84kprlEy7Xjr6pd8dfVJLGdUzNTM9Gngow4gBaSBjY2hoVdhcdhvWzOinqJFdeqsrjiNqZlQYtVhozKPqpcisliTnSu3QdNSkjFyZqiv0FbMQGWtida7Wkm/C4C6bUk5ZrD7JsDZGNHAFb10N1qePiqEzLjICcLXzVdLNqrmZmSpquK11mynQY3Zqb/2JB/iPutPUvyXP8Aqd3EC39Ufsf8Aa3VW0kZKmP4C5F7AD3m+ZUc7slOY7IGvaToklpDIy+0chY+OQf2usexWnwKqEjQsvtIz8vsVLsRV57pOmnZdCOlNf0ykvibx0QQNVHkrHeyQlQnmiMWZDaGnDozfhmud1XyvsdbDLv8AwLrNfDvArmON0u49zf8AIEeZXYHVouNwqLda554DJOoX3D+j2n1a9OrX7rAwefdT7OUu+S39TmE9rlasuqivoGT4m82Jo/DpxcWLiXeui0AlCFhFmgDQCw8lFK9ZZSsWieolWcxyq3WOPIFWcsqym1s35duZAULuVBSMdLJvEk6k3Wm2FFpH34gEeRWX37aBXGyz3ioYRxO6exWtIMlcWdeidkh6oX4FEwNyUc0d0syKK2MHfuDkq7GJLPZ+5XT47XWcxkZt/eFmn0Vj2aagJcwZps8OqkwofAOyJlarVolezO4g02I6FZvAKuzrHUGy2FZHqsDFZlS4f5H3uotbDdHSY5LhCVkdwVLh7rtHZNqwdBqVaS0KmYyqaGuLShcla45CQQSM1U2UNkJKmdLp4rN8lW4hKBdXBqA1gI5ZrL4xXtBPNa8+tFMW2A1tRkUBFAAwO4uJJ+yrMWxQAE3QdPtDPIAAxoaNNVLHJQabNClUkbXZZt6hvYrodlzTYGZ7qj47fKbWXS3FauamrRPPLlMGqVTVQ1VtUuVTVOWTKdAzTItysY/icvquiBtwFzzGTZ8ThqJG+l810Ojddjeyphdqg5fpkT41WVkauZFXVXFDIhYsymN0+8xw6Kk2RuJrH+FamuGRWHww+DWkcHG/qpwycYuNdlt0dYY7JRylPjkBYCOSg8JztArSRFMEqCFh9raK+68ah30WwrWubr9FmsemHhk9FnbcZJlovRknR3NzqtFsVF+c7o0e6oH1IWg2Mqh4xbzarrM5OtCOTo37GX0F02ooTa/3VtRNFskzEZG5W5KksaqyP5HZk6lpbqsftbUD4AeJK2WMP4rnOOzB84B/tHusl8ZWi6basDG6rzZWQOqGDlc+ipju8irjYxrRUi36T9k8c8pOgttJnV4RkFKWoaCTJOMqrImD1QWdxfVn7leVUizmLTAOj6v+yzTHgazCT8A7IqYoDDnfCOynnkV/ol9gFa5c2x+pEdS45ag+oW+rqgZrl20x35pM9LC3koN7Hqzpmz1bvtHZXkJHxE+S5BsvtF4J3JDYcCt5Fj0ZYTvD1WuMlxJSVsXad7dxx5ZrHf145fVSbT4+17SxhuT9Asr455+6z5HvQXBfZrv/ADWQM3Xg6Wu1UFbtBvc1L/8AunIeHHYcLIebErknwohfk1Fzb7OVrorXyvlPRWtM1zW2GS8zG5QLAMA6MC83Gpg3dBAub/KFOWw2zUbAVLm1YDuLSF1Z8q4PhmMSMljeXfK4E5DTiu1082+xrhxAK1Yn6UK+7FqXZKqqHKzkKp6x6hlKwM3tPVbrL8iD9V0LAqoPhYR+kLmG2QvC5aT8OMU8SnaCc2/CfJNgdMGTaNpNIqyqejJHKsq/NNkBArqt+qwG0D92drgQDb2K3NWuebaf8jPNZkrdFpaR07AMQEkLSDwWso2tAbvaWXGtgcZ3SYnHLVt/qF1CSp+EW0t6LfjknHZmmrExTdubLA7YOAieR2WkxKrtfNc82vxMOAYOJuVmyfIpHSKqKVm6LkdrI/BMRbFPG++V7HLgctVQxEWTvVSSSdhu0d4osS+HI6hDVVZrmuZYNtaY2hkt8sg4Z5dUVXbXtI+G5PK1lslkuJFdlvjuMNYC4nK2Q5lYFlddznEXueajxGudM67r9AoY29PqsrX7K2HmpHL6q02SkvVxhotk6+fBZ/fPRab8P2b1SSf7We5RhFWc2dUgNgoZ5wiG2AQs9lWY6BKmYLMYlJvTwt5Eu+33WgrXBZFk164j9LWj1uVne2ctHRKQENHZLMUyCYboQ1VUGy0SVIlFlbib7XXLa6YmR55uK6Hi9XZjieRXM3OuSeZUF2xpCSOvqow5w0JspLdkhI7prEGtkPNL4p5pqS66jiYJU268SiAcnBMC8CgEksux7J4hv0sR4htj3GS40Ctx+HdeLuhPPeA91bC90CXR0TwpH5gZczoqXEoXtvf6LSy1I3LLPV0mqfPiSFxTkzG7Qy3ieOhQn4ZYjuTGMnJ4uO4Re0gG489FkNnqrwqiJ/Jwv2OShj0Wmz6CByQc5TYqm7QRyQ1QXu0BPVWmhIsCqyFgNtmA7ruRWyrg9uoWJ2rfdnYhZUqkWbuJQRyEWIJBGYIOi1OH7dPawNkBJGVxxWUhPVNlYnjKiT6NDie1rpAQ0W6lZySQuNzclMShFgtk8VrcVILcivQHLVPI6qTeyiRDMzkoEXbmUx0YRUgOIOQnhpCk3Qm3C6zqPA9lqvw8daaS/wCge5WV8lodiJLVBGm8y3mCqY/kCXR1F1RlkLoWeV3Fp9Fa4e8NaAPNR11StMsaqyayO+jMVdRzWHoKgurnnmcvJaXausABOluSwlDVeHK2Tk657HVZVHZRy0dxweMbt3C/K6fXTW0sAqqmxJu40tN2uaCD0Vbi2ONa03K1triQSt2Z7bausN0anLyWLJReK1pmkLuHBB2WVlRQvLySyU48vW6Ly8uOFslTSU5EAq8UiVccKjMKrnQSskbq059RxCCSgrk6doJ2WkxlksbXsde49OhVbiNZ1XM6WukiN2OI6cD3CMl2jkcLFrb8/wDSvLIpIRLiG7R4j8JaNT7LMN1T5ZC4kk3KYFFaGbs67sPiInjYHHNosfJa2rnFrBca2Oxb+nl+L5H5HkDwK6W+vFr6rXjknAlJexBiMut1gdq3gtPO4WixnEFhMZq991uA91kmvYuugKC5yUpChibmp9xI+wrogcxeawqcMS+GhyO4jWjongdEgYeSc0dErYyPJL9krjfgkt0XBGuB6Jqe79vqmEdlyAeBPNTUtS6J7XtObSCOvMKFqeB1Tp0K9nTML2jZKy4NjxHI8kzEseDWnNc2jcW/KSOyc97naknuVoeXRJKgnGcRMruiry3JSiJP3Oqg2P2LR4nLE3da74eRzA7clDVVb3/MfLgmOaAmprsWqPAJd1eukSjCWTbpSUl0TjyS69ZLkgceunBNKUJgCpQmlKEDhUqanBAJ5Me1PKULjiCyUJz0gTWAnjJR0ONTRiwcSORzVe1K85JU2nobtE9Visj9UEHLwXkWKPjIvoibt5IeEKQpJdjxJMkuigKcDkloayQuHIrzi3kfVREpqNHWEDd6puShvmnPQo6xziOq8C3kVGUl0aObJhbkpWu6KJozCNYERLIHj+BRbhRjlE5MhGRiMjklLeZSv4Jts1wSJwCbYogjIod5XHDCksnsSSrjhhTSU5NROEXrrzk1dRx//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a:extLst>
              <a:ext uri="{FF2B5EF4-FFF2-40B4-BE49-F238E27FC236}">
                <a16:creationId xmlns:a16="http://schemas.microsoft.com/office/drawing/2014/main" id="{265A9629-1014-4D94-8FAD-DE1B16292A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5193" y="2659896"/>
            <a:ext cx="4762500" cy="25908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a:extLst>
              <a:ext uri="{FF2B5EF4-FFF2-40B4-BE49-F238E27FC236}">
                <a16:creationId xmlns:a16="http://schemas.microsoft.com/office/drawing/2014/main" id="{0B7DFD6D-B2EA-4FF0-9E4A-9D1093FCD89F}"/>
              </a:ext>
            </a:extLst>
          </p:cNvPr>
          <p:cNvSpPr txBox="1"/>
          <p:nvPr/>
        </p:nvSpPr>
        <p:spPr>
          <a:xfrm>
            <a:off x="7145193" y="5740750"/>
            <a:ext cx="4415248" cy="646331"/>
          </a:xfrm>
          <a:prstGeom prst="rect">
            <a:avLst/>
          </a:prstGeom>
          <a:noFill/>
        </p:spPr>
        <p:txBody>
          <a:bodyPr wrap="none" rtlCol="0">
            <a:spAutoFit/>
          </a:bodyPr>
          <a:lstStyle/>
          <a:p>
            <a:r>
              <a:rPr lang="en-IN" b="1" dirty="0">
                <a:solidFill>
                  <a:srgbClr val="FF0000"/>
                </a:solidFill>
              </a:rPr>
              <a:t>Pulmonary Hypertensive Vascular Disease/</a:t>
            </a:r>
          </a:p>
          <a:p>
            <a:r>
              <a:rPr lang="en-IN" b="1" dirty="0">
                <a:solidFill>
                  <a:srgbClr val="FF0000"/>
                </a:solidFill>
              </a:rPr>
              <a:t>Pulmonary Vascular Occlusive Disease</a:t>
            </a:r>
          </a:p>
        </p:txBody>
      </p:sp>
      <p:pic>
        <p:nvPicPr>
          <p:cNvPr id="12" name="Picture 11">
            <a:extLst>
              <a:ext uri="{FF2B5EF4-FFF2-40B4-BE49-F238E27FC236}">
                <a16:creationId xmlns:a16="http://schemas.microsoft.com/office/drawing/2014/main" id="{503B7414-2576-456E-864E-8EA028A300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8" y="1810379"/>
            <a:ext cx="6061230" cy="4550673"/>
          </a:xfrm>
          <a:prstGeom prst="rect">
            <a:avLst/>
          </a:prstGeom>
        </p:spPr>
      </p:pic>
      <p:sp>
        <p:nvSpPr>
          <p:cNvPr id="3" name="Oval 2">
            <a:extLst>
              <a:ext uri="{FF2B5EF4-FFF2-40B4-BE49-F238E27FC236}">
                <a16:creationId xmlns:a16="http://schemas.microsoft.com/office/drawing/2014/main" id="{2AEA59E2-7EB1-4858-9B05-8BF055AA7635}"/>
              </a:ext>
            </a:extLst>
          </p:cNvPr>
          <p:cNvSpPr/>
          <p:nvPr/>
        </p:nvSpPr>
        <p:spPr>
          <a:xfrm>
            <a:off x="312595" y="6063916"/>
            <a:ext cx="5558816" cy="64633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Regular Ped cardio FU</a:t>
            </a:r>
          </a:p>
          <a:p>
            <a:pPr algn="ctr"/>
            <a:r>
              <a:rPr lang="en-IN" b="1" dirty="0">
                <a:solidFill>
                  <a:schemeClr val="tx1"/>
                </a:solidFill>
              </a:rPr>
              <a:t>Operate Early Within 6 Months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3A4C15-1930-46B2-A67F-D169106AB3BF}"/>
              </a:ext>
            </a:extLst>
          </p:cNvPr>
          <p:cNvSpPr>
            <a:spLocks noGrp="1"/>
          </p:cNvSpPr>
          <p:nvPr>
            <p:ph type="title"/>
          </p:nvPr>
        </p:nvSpPr>
        <p:spPr>
          <a:xfrm>
            <a:off x="646111" y="452718"/>
            <a:ext cx="8610431" cy="1400530"/>
          </a:xfrm>
          <a:solidFill>
            <a:schemeClr val="accent1"/>
          </a:solidFill>
        </p:spPr>
        <p:txBody>
          <a:bodyPr/>
          <a:lstStyle/>
          <a:p>
            <a:r>
              <a:rPr lang="en-IN" b="1" dirty="0"/>
              <a:t>Eisenmenger Syndrome</a:t>
            </a:r>
          </a:p>
        </p:txBody>
      </p:sp>
      <p:sp>
        <p:nvSpPr>
          <p:cNvPr id="6" name="Content Placeholder 5">
            <a:extLst>
              <a:ext uri="{FF2B5EF4-FFF2-40B4-BE49-F238E27FC236}">
                <a16:creationId xmlns:a16="http://schemas.microsoft.com/office/drawing/2014/main" id="{ED5BDFB0-C99A-4016-8E2A-981D3DCE56CC}"/>
              </a:ext>
            </a:extLst>
          </p:cNvPr>
          <p:cNvSpPr>
            <a:spLocks noGrp="1"/>
          </p:cNvSpPr>
          <p:nvPr>
            <p:ph idx="1"/>
          </p:nvPr>
        </p:nvSpPr>
        <p:spPr/>
        <p:txBody>
          <a:bodyPr/>
          <a:lstStyle/>
          <a:p>
            <a:r>
              <a:rPr lang="en-IN" b="1" dirty="0"/>
              <a:t>How To Manage?</a:t>
            </a:r>
          </a:p>
          <a:p>
            <a:r>
              <a:rPr lang="en-IN" b="1" dirty="0"/>
              <a:t>Expected Survival Rates?</a:t>
            </a:r>
          </a:p>
        </p:txBody>
      </p:sp>
    </p:spTree>
    <p:extLst>
      <p:ext uri="{BB962C8B-B14F-4D97-AF65-F5344CB8AC3E}">
        <p14:creationId xmlns:p14="http://schemas.microsoft.com/office/powerpoint/2010/main" val="1367398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DCF87BD-6132-465D-8388-7D09820E969F}"/>
              </a:ext>
            </a:extLst>
          </p:cNvPr>
          <p:cNvSpPr txBox="1">
            <a:spLocks/>
          </p:cNvSpPr>
          <p:nvPr/>
        </p:nvSpPr>
        <p:spPr>
          <a:xfrm>
            <a:off x="0" y="69622"/>
            <a:ext cx="3422725"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#3</a:t>
            </a:r>
          </a:p>
        </p:txBody>
      </p:sp>
      <p:pic>
        <p:nvPicPr>
          <p:cNvPr id="9" name="Picture 2">
            <a:extLst>
              <a:ext uri="{FF2B5EF4-FFF2-40B4-BE49-F238E27FC236}">
                <a16:creationId xmlns:a16="http://schemas.microsoft.com/office/drawing/2014/main" id="{A93E293C-E656-4EC4-949F-68959AC59246}"/>
              </a:ext>
            </a:extLst>
          </p:cNvPr>
          <p:cNvPicPr>
            <a:picLocks noChangeAspect="1" noChangeArrowheads="1"/>
          </p:cNvPicPr>
          <p:nvPr/>
        </p:nvPicPr>
        <p:blipFill>
          <a:blip r:embed="rId3"/>
          <a:srcRect l="28994" t="31805" r="52499" b="16649"/>
          <a:stretch>
            <a:fillRect/>
          </a:stretch>
        </p:blipFill>
        <p:spPr bwMode="auto">
          <a:xfrm>
            <a:off x="238530" y="1149622"/>
            <a:ext cx="2796218" cy="4380742"/>
          </a:xfrm>
          <a:prstGeom prst="rect">
            <a:avLst/>
          </a:prstGeom>
          <a:noFill/>
          <a:ln w="9525">
            <a:noFill/>
            <a:miter lim="800000"/>
            <a:headEnd/>
            <a:tailEnd/>
          </a:ln>
          <a:effectLst/>
        </p:spPr>
      </p:pic>
      <p:sp>
        <p:nvSpPr>
          <p:cNvPr id="10" name="Text Placeholder 4">
            <a:extLst>
              <a:ext uri="{FF2B5EF4-FFF2-40B4-BE49-F238E27FC236}">
                <a16:creationId xmlns:a16="http://schemas.microsoft.com/office/drawing/2014/main" id="{8B52BD3B-1937-4B90-BF7D-0B99C7CE0FA9}"/>
              </a:ext>
            </a:extLst>
          </p:cNvPr>
          <p:cNvSpPr txBox="1">
            <a:spLocks/>
          </p:cNvSpPr>
          <p:nvPr/>
        </p:nvSpPr>
        <p:spPr>
          <a:xfrm>
            <a:off x="-3874" y="5490000"/>
            <a:ext cx="4210114" cy="1368000"/>
          </a:xfrm>
          <a:prstGeom prst="rect">
            <a:avLst/>
          </a:prstGeom>
          <a:solidFill>
            <a:schemeClr val="accent1"/>
          </a:solidFill>
          <a:ln>
            <a:solidFill>
              <a:schemeClr val="tx1"/>
            </a:solidFill>
          </a:ln>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lnSpc>
                <a:spcPct val="150000"/>
              </a:lnSpc>
            </a:pPr>
            <a:r>
              <a:rPr lang="en-US" sz="1600" b="1" dirty="0"/>
              <a:t>19 </a:t>
            </a:r>
            <a:r>
              <a:rPr lang="en-US" sz="1600" b="1" dirty="0" err="1"/>
              <a:t>Yr</a:t>
            </a:r>
            <a:r>
              <a:rPr lang="en-US" sz="1600" b="1" dirty="0"/>
              <a:t> F, </a:t>
            </a:r>
          </a:p>
          <a:p>
            <a:pPr>
              <a:lnSpc>
                <a:spcPct val="150000"/>
              </a:lnSpc>
            </a:pPr>
            <a:r>
              <a:rPr lang="en-US" sz="1600" b="1" dirty="0"/>
              <a:t>7 </a:t>
            </a:r>
            <a:r>
              <a:rPr lang="en-US" sz="1600" b="1" dirty="0" err="1"/>
              <a:t>mo</a:t>
            </a:r>
            <a:r>
              <a:rPr lang="en-US" sz="1600" b="1" dirty="0"/>
              <a:t> Pregnant</a:t>
            </a:r>
          </a:p>
          <a:p>
            <a:pPr>
              <a:lnSpc>
                <a:spcPct val="150000"/>
              </a:lnSpc>
            </a:pPr>
            <a:r>
              <a:rPr lang="en-US" sz="1600" b="1" dirty="0"/>
              <a:t>Lady notices “pulsation in neck”</a:t>
            </a:r>
            <a:endParaRPr lang="en-IN" sz="1600" b="1" dirty="0"/>
          </a:p>
        </p:txBody>
      </p:sp>
      <p:pic>
        <p:nvPicPr>
          <p:cNvPr id="11" name="Picture 4" descr="Image result for aortic stenosis murmur">
            <a:extLst>
              <a:ext uri="{FF2B5EF4-FFF2-40B4-BE49-F238E27FC236}">
                <a16:creationId xmlns:a16="http://schemas.microsoft.com/office/drawing/2014/main" id="{B7A54A2A-99A0-45FE-A678-7BB22FF08C59}"/>
              </a:ext>
            </a:extLst>
          </p:cNvPr>
          <p:cNvPicPr>
            <a:picLocks noChangeAspect="1" noChangeArrowheads="1"/>
          </p:cNvPicPr>
          <p:nvPr/>
        </p:nvPicPr>
        <p:blipFill>
          <a:blip r:embed="rId4"/>
          <a:srcRect l="66589" t="23567" b="20382"/>
          <a:stretch>
            <a:fillRect/>
          </a:stretch>
        </p:blipFill>
        <p:spPr bwMode="auto">
          <a:xfrm>
            <a:off x="6785211" y="269089"/>
            <a:ext cx="2881744" cy="1761066"/>
          </a:xfrm>
          <a:prstGeom prst="rect">
            <a:avLst/>
          </a:prstGeom>
          <a:noFill/>
        </p:spPr>
      </p:pic>
      <p:pic>
        <p:nvPicPr>
          <p:cNvPr id="12" name="Picture 2">
            <a:extLst>
              <a:ext uri="{FF2B5EF4-FFF2-40B4-BE49-F238E27FC236}">
                <a16:creationId xmlns:a16="http://schemas.microsoft.com/office/drawing/2014/main" id="{F6B26537-EDCD-47BE-BFF6-CC4E522E46DD}"/>
              </a:ext>
            </a:extLst>
          </p:cNvPr>
          <p:cNvPicPr>
            <a:picLocks noChangeAspect="1" noChangeArrowheads="1"/>
          </p:cNvPicPr>
          <p:nvPr/>
        </p:nvPicPr>
        <p:blipFill rotWithShape="1">
          <a:blip r:embed="rId5"/>
          <a:srcRect l="19507" t="11960" r="40360" b="48003"/>
          <a:stretch/>
        </p:blipFill>
        <p:spPr bwMode="auto">
          <a:xfrm>
            <a:off x="3034748" y="2342213"/>
            <a:ext cx="4546200" cy="2551043"/>
          </a:xfrm>
          <a:prstGeom prst="rect">
            <a:avLst/>
          </a:prstGeom>
          <a:noFill/>
          <a:ln w="9525">
            <a:noFill/>
            <a:miter lim="800000"/>
            <a:headEnd/>
            <a:tailEnd/>
          </a:ln>
          <a:effectLst/>
        </p:spPr>
      </p:pic>
      <p:pic>
        <p:nvPicPr>
          <p:cNvPr id="14" name="Picture 2">
            <a:extLst>
              <a:ext uri="{FF2B5EF4-FFF2-40B4-BE49-F238E27FC236}">
                <a16:creationId xmlns:a16="http://schemas.microsoft.com/office/drawing/2014/main" id="{E1CDA347-533E-494C-91F3-90C161BDA4DA}"/>
              </a:ext>
            </a:extLst>
          </p:cNvPr>
          <p:cNvPicPr>
            <a:picLocks noChangeAspect="1" noChangeArrowheads="1"/>
          </p:cNvPicPr>
          <p:nvPr/>
        </p:nvPicPr>
        <p:blipFill rotWithShape="1">
          <a:blip r:embed="rId6"/>
          <a:srcRect l="23337" t="53624" r="45239" b="4218"/>
          <a:stretch/>
        </p:blipFill>
        <p:spPr bwMode="auto">
          <a:xfrm>
            <a:off x="7580948" y="3243195"/>
            <a:ext cx="4546200" cy="3430733"/>
          </a:xfrm>
          <a:prstGeom prst="rect">
            <a:avLst/>
          </a:prstGeom>
          <a:noFill/>
          <a:ln w="9525">
            <a:noFill/>
            <a:miter lim="800000"/>
            <a:headEnd/>
            <a:tailEnd/>
          </a:ln>
          <a:effectLst/>
        </p:spPr>
      </p:pic>
    </p:spTree>
    <p:extLst>
      <p:ext uri="{BB962C8B-B14F-4D97-AF65-F5344CB8AC3E}">
        <p14:creationId xmlns:p14="http://schemas.microsoft.com/office/powerpoint/2010/main" val="952495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B213FDD-0E9A-45D1-B86F-2A05BBBCF111}"/>
              </a:ext>
            </a:extLst>
          </p:cNvPr>
          <p:cNvPicPr>
            <a:picLocks noChangeAspect="1" noChangeArrowheads="1"/>
          </p:cNvPicPr>
          <p:nvPr/>
        </p:nvPicPr>
        <p:blipFill rotWithShape="1">
          <a:blip r:embed="rId3"/>
          <a:srcRect l="59113" t="11076" b="48314"/>
          <a:stretch/>
        </p:blipFill>
        <p:spPr bwMode="auto">
          <a:xfrm>
            <a:off x="6174735" y="2275378"/>
            <a:ext cx="3682484" cy="2057400"/>
          </a:xfrm>
          <a:prstGeom prst="rect">
            <a:avLst/>
          </a:prstGeom>
          <a:noFill/>
          <a:ln w="9525">
            <a:noFill/>
            <a:miter lim="800000"/>
            <a:headEnd/>
            <a:tailEnd/>
          </a:ln>
          <a:effectLst/>
        </p:spPr>
      </p:pic>
      <p:pic>
        <p:nvPicPr>
          <p:cNvPr id="3" name="Picture 2" descr="Full-size image (46 K)">
            <a:extLst>
              <a:ext uri="{FF2B5EF4-FFF2-40B4-BE49-F238E27FC236}">
                <a16:creationId xmlns:a16="http://schemas.microsoft.com/office/drawing/2014/main" id="{A710E0F4-84B0-4957-923E-54E52E6607A5}"/>
              </a:ext>
            </a:extLst>
          </p:cNvPr>
          <p:cNvPicPr>
            <a:picLocks noChangeAspect="1" noChangeArrowheads="1"/>
          </p:cNvPicPr>
          <p:nvPr/>
        </p:nvPicPr>
        <p:blipFill rotWithShape="1">
          <a:blip r:embed="rId4" cstate="print"/>
          <a:srcRect l="51095"/>
          <a:stretch/>
        </p:blipFill>
        <p:spPr bwMode="auto">
          <a:xfrm>
            <a:off x="4530078" y="377688"/>
            <a:ext cx="1487189" cy="2667878"/>
          </a:xfrm>
          <a:prstGeom prst="rect">
            <a:avLst/>
          </a:prstGeom>
          <a:noFill/>
        </p:spPr>
      </p:pic>
      <p:pic>
        <p:nvPicPr>
          <p:cNvPr id="4" name="Picture 2" descr="F:\Zipes\images\57FF24B.jpg">
            <a:extLst>
              <a:ext uri="{FF2B5EF4-FFF2-40B4-BE49-F238E27FC236}">
                <a16:creationId xmlns:a16="http://schemas.microsoft.com/office/drawing/2014/main" id="{C594CECB-AB4C-40E8-9A1E-1F7B22AA446D}"/>
              </a:ext>
            </a:extLst>
          </p:cNvPr>
          <p:cNvPicPr>
            <a:picLocks noChangeAspect="1" noChangeArrowheads="1"/>
          </p:cNvPicPr>
          <p:nvPr/>
        </p:nvPicPr>
        <p:blipFill>
          <a:blip r:embed="rId5" r:link="rId6" cstate="print"/>
          <a:srcRect r="2489" b="12686"/>
          <a:stretch>
            <a:fillRect/>
          </a:stretch>
        </p:blipFill>
        <p:spPr bwMode="auto">
          <a:xfrm>
            <a:off x="259500" y="263716"/>
            <a:ext cx="3817406" cy="3108960"/>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14EB3EB0-574E-4AA3-AC5F-F45395866665}"/>
              </a:ext>
            </a:extLst>
          </p:cNvPr>
          <p:cNvSpPr txBox="1"/>
          <p:nvPr/>
        </p:nvSpPr>
        <p:spPr>
          <a:xfrm>
            <a:off x="1345869" y="2962537"/>
            <a:ext cx="2563522" cy="369332"/>
          </a:xfrm>
          <a:prstGeom prst="rect">
            <a:avLst/>
          </a:prstGeom>
          <a:noFill/>
        </p:spPr>
        <p:txBody>
          <a:bodyPr wrap="none" rtlCol="0">
            <a:spAutoFit/>
          </a:bodyPr>
          <a:lstStyle/>
          <a:p>
            <a:r>
              <a:rPr lang="en-IN" b="1" dirty="0"/>
              <a:t>Bicuspid Aortic Valve</a:t>
            </a:r>
          </a:p>
        </p:txBody>
      </p:sp>
      <p:sp>
        <p:nvSpPr>
          <p:cNvPr id="6" name="TextBox 5">
            <a:extLst>
              <a:ext uri="{FF2B5EF4-FFF2-40B4-BE49-F238E27FC236}">
                <a16:creationId xmlns:a16="http://schemas.microsoft.com/office/drawing/2014/main" id="{B076CC99-EC64-4B8D-A8A7-244A0159C97E}"/>
              </a:ext>
            </a:extLst>
          </p:cNvPr>
          <p:cNvSpPr txBox="1"/>
          <p:nvPr/>
        </p:nvSpPr>
        <p:spPr>
          <a:xfrm>
            <a:off x="3557291" y="4582604"/>
            <a:ext cx="5896197" cy="880369"/>
          </a:xfrm>
          <a:prstGeom prst="rect">
            <a:avLst/>
          </a:prstGeom>
          <a:noFill/>
          <a:ln>
            <a:solidFill>
              <a:schemeClr val="tx1"/>
            </a:solidFill>
          </a:ln>
        </p:spPr>
        <p:txBody>
          <a:bodyPr wrap="square" rtlCol="0">
            <a:spAutoFit/>
          </a:bodyPr>
          <a:lstStyle/>
          <a:p>
            <a:pPr>
              <a:lnSpc>
                <a:spcPct val="150000"/>
              </a:lnSpc>
            </a:pPr>
            <a:r>
              <a:rPr lang="en-IN" b="1" dirty="0"/>
              <a:t>Category II  : PH due to Left Heart Disease</a:t>
            </a:r>
          </a:p>
          <a:p>
            <a:pPr>
              <a:lnSpc>
                <a:spcPct val="150000"/>
              </a:lnSpc>
            </a:pPr>
            <a:r>
              <a:rPr lang="en-IN" b="1" dirty="0"/>
              <a:t>Identify and Treat The Former, Do Not Chase PAH</a:t>
            </a:r>
          </a:p>
        </p:txBody>
      </p:sp>
    </p:spTree>
    <p:extLst>
      <p:ext uri="{BB962C8B-B14F-4D97-AF65-F5344CB8AC3E}">
        <p14:creationId xmlns:p14="http://schemas.microsoft.com/office/powerpoint/2010/main" val="3328666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2796361-A2C0-4EDB-B310-0FD8FD572473}"/>
              </a:ext>
            </a:extLst>
          </p:cNvPr>
          <p:cNvSpPr txBox="1">
            <a:spLocks/>
          </p:cNvSpPr>
          <p:nvPr/>
        </p:nvSpPr>
        <p:spPr>
          <a:xfrm>
            <a:off x="19267" y="-52735"/>
            <a:ext cx="3422725"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#4</a:t>
            </a:r>
          </a:p>
        </p:txBody>
      </p:sp>
      <p:sp>
        <p:nvSpPr>
          <p:cNvPr id="5" name="TextBox 4">
            <a:extLst>
              <a:ext uri="{FF2B5EF4-FFF2-40B4-BE49-F238E27FC236}">
                <a16:creationId xmlns:a16="http://schemas.microsoft.com/office/drawing/2014/main" id="{8207E603-F57E-4580-9E8E-513A8764FBB4}"/>
              </a:ext>
            </a:extLst>
          </p:cNvPr>
          <p:cNvSpPr txBox="1"/>
          <p:nvPr/>
        </p:nvSpPr>
        <p:spPr>
          <a:xfrm>
            <a:off x="-64168" y="4572006"/>
            <a:ext cx="8282588" cy="646331"/>
          </a:xfrm>
          <a:prstGeom prst="rect">
            <a:avLst/>
          </a:prstGeom>
          <a:solidFill>
            <a:srgbClr val="FFC000"/>
          </a:solidFill>
        </p:spPr>
        <p:txBody>
          <a:bodyPr wrap="none" rtlCol="0">
            <a:spAutoFit/>
          </a:bodyPr>
          <a:lstStyle/>
          <a:p>
            <a:r>
              <a:rPr lang="en-IN" b="1" dirty="0"/>
              <a:t>2.5 Mo, 3.8 Kg, Exclusively Breast Fed, Resp. Distress &amp; Crying Episodes X 1 Week,</a:t>
            </a:r>
          </a:p>
          <a:p>
            <a:r>
              <a:rPr lang="en-IN" b="1" dirty="0"/>
              <a:t>CHF, Tachycardia,  </a:t>
            </a:r>
            <a:r>
              <a:rPr lang="en-IN" b="1" dirty="0" err="1"/>
              <a:t>Sats</a:t>
            </a:r>
            <a:r>
              <a:rPr lang="en-IN" b="1" dirty="0"/>
              <a:t> &gt;90%</a:t>
            </a:r>
          </a:p>
        </p:txBody>
      </p:sp>
      <p:pic>
        <p:nvPicPr>
          <p:cNvPr id="7" name="Picture 6">
            <a:extLst>
              <a:ext uri="{FF2B5EF4-FFF2-40B4-BE49-F238E27FC236}">
                <a16:creationId xmlns:a16="http://schemas.microsoft.com/office/drawing/2014/main" id="{AFAF9152-42BF-4A7F-96BA-458BAF08C8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4" y="1048418"/>
            <a:ext cx="5019959" cy="3382733"/>
          </a:xfrm>
          <a:prstGeom prst="rect">
            <a:avLst/>
          </a:prstGeom>
        </p:spPr>
      </p:pic>
      <p:grpSp>
        <p:nvGrpSpPr>
          <p:cNvPr id="11" name="Group 10">
            <a:extLst>
              <a:ext uri="{FF2B5EF4-FFF2-40B4-BE49-F238E27FC236}">
                <a16:creationId xmlns:a16="http://schemas.microsoft.com/office/drawing/2014/main" id="{8EAE3940-E5F0-4247-B23D-B625C8F0C6F4}"/>
              </a:ext>
            </a:extLst>
          </p:cNvPr>
          <p:cNvGrpSpPr/>
          <p:nvPr/>
        </p:nvGrpSpPr>
        <p:grpSpPr>
          <a:xfrm>
            <a:off x="5069304" y="1061293"/>
            <a:ext cx="3625517" cy="3382733"/>
            <a:chOff x="6320588" y="1155031"/>
            <a:chExt cx="3481137" cy="3160659"/>
          </a:xfrm>
        </p:grpSpPr>
        <p:pic>
          <p:nvPicPr>
            <p:cNvPr id="9" name="Picture 8">
              <a:extLst>
                <a:ext uri="{FF2B5EF4-FFF2-40B4-BE49-F238E27FC236}">
                  <a16:creationId xmlns:a16="http://schemas.microsoft.com/office/drawing/2014/main" id="{AEDE6600-7C52-406E-8765-C389EDB8209D}"/>
                </a:ext>
              </a:extLst>
            </p:cNvPr>
            <p:cNvPicPr>
              <a:picLocks noChangeAspect="1"/>
            </p:cNvPicPr>
            <p:nvPr/>
          </p:nvPicPr>
          <p:blipFill rotWithShape="1">
            <a:blip r:embed="rId4">
              <a:extLst>
                <a:ext uri="{28A0092B-C50C-407E-A947-70E740481C1C}">
                  <a14:useLocalDpi xmlns:a14="http://schemas.microsoft.com/office/drawing/2010/main" val="0"/>
                </a:ext>
              </a:extLst>
            </a:blip>
            <a:srcRect l="6751" t="25263" r="3008" b="29590"/>
            <a:stretch/>
          </p:blipFill>
          <p:spPr>
            <a:xfrm>
              <a:off x="6320588" y="1155031"/>
              <a:ext cx="3481137" cy="3096128"/>
            </a:xfrm>
            <a:prstGeom prst="rect">
              <a:avLst/>
            </a:prstGeom>
          </p:spPr>
        </p:pic>
        <p:sp>
          <p:nvSpPr>
            <p:cNvPr id="10" name="TextBox 9">
              <a:extLst>
                <a:ext uri="{FF2B5EF4-FFF2-40B4-BE49-F238E27FC236}">
                  <a16:creationId xmlns:a16="http://schemas.microsoft.com/office/drawing/2014/main" id="{465D2283-EC38-4365-A17A-C800E33C092C}"/>
                </a:ext>
              </a:extLst>
            </p:cNvPr>
            <p:cNvSpPr txBox="1"/>
            <p:nvPr/>
          </p:nvSpPr>
          <p:spPr>
            <a:xfrm>
              <a:off x="6705600" y="3946358"/>
              <a:ext cx="3068212" cy="369332"/>
            </a:xfrm>
            <a:prstGeom prst="rect">
              <a:avLst/>
            </a:prstGeom>
            <a:noFill/>
          </p:spPr>
          <p:txBody>
            <a:bodyPr wrap="none" rtlCol="0">
              <a:spAutoFit/>
            </a:bodyPr>
            <a:lstStyle/>
            <a:p>
              <a:r>
                <a:rPr lang="en-IN" b="1" dirty="0">
                  <a:solidFill>
                    <a:schemeClr val="bg1"/>
                  </a:solidFill>
                </a:rPr>
                <a:t>Cardiomegaly, Prominent PA</a:t>
              </a:r>
            </a:p>
          </p:txBody>
        </p:sp>
      </p:grpSp>
      <p:sp>
        <p:nvSpPr>
          <p:cNvPr id="12" name="TextBox 11">
            <a:extLst>
              <a:ext uri="{FF2B5EF4-FFF2-40B4-BE49-F238E27FC236}">
                <a16:creationId xmlns:a16="http://schemas.microsoft.com/office/drawing/2014/main" id="{EF8171FA-72D8-46A0-A8D9-6C72729D94F3}"/>
              </a:ext>
            </a:extLst>
          </p:cNvPr>
          <p:cNvSpPr txBox="1"/>
          <p:nvPr/>
        </p:nvSpPr>
        <p:spPr>
          <a:xfrm>
            <a:off x="8791073" y="-240632"/>
            <a:ext cx="3367623" cy="4930581"/>
          </a:xfrm>
          <a:prstGeom prst="rect">
            <a:avLst/>
          </a:prstGeom>
          <a:noFill/>
        </p:spPr>
        <p:txBody>
          <a:bodyPr wrap="square" rtlCol="0">
            <a:spAutoFit/>
          </a:bodyPr>
          <a:lstStyle/>
          <a:p>
            <a:pPr>
              <a:lnSpc>
                <a:spcPct val="200000"/>
              </a:lnSpc>
            </a:pPr>
            <a:r>
              <a:rPr lang="en-IN" sz="2000" b="1" dirty="0">
                <a:solidFill>
                  <a:srgbClr val="FF0000"/>
                </a:solidFill>
              </a:rPr>
              <a:t>PE: Normal Air entry</a:t>
            </a:r>
          </a:p>
          <a:p>
            <a:pPr>
              <a:lnSpc>
                <a:spcPct val="200000"/>
              </a:lnSpc>
            </a:pPr>
            <a:r>
              <a:rPr lang="en-IN" sz="2000" b="1" dirty="0">
                <a:solidFill>
                  <a:srgbClr val="FF0000"/>
                </a:solidFill>
              </a:rPr>
              <a:t> </a:t>
            </a:r>
            <a:r>
              <a:rPr lang="en-IN" sz="2000" b="1" dirty="0" err="1">
                <a:solidFill>
                  <a:srgbClr val="FF0000"/>
                </a:solidFill>
              </a:rPr>
              <a:t>crepts</a:t>
            </a:r>
            <a:r>
              <a:rPr lang="en-IN" sz="2000" b="1" dirty="0">
                <a:solidFill>
                  <a:srgbClr val="FF0000"/>
                </a:solidFill>
              </a:rPr>
              <a:t>/rub/wheeze/stridor nil</a:t>
            </a:r>
          </a:p>
          <a:p>
            <a:pPr>
              <a:lnSpc>
                <a:spcPct val="200000"/>
              </a:lnSpc>
            </a:pPr>
            <a:r>
              <a:rPr lang="en-IN" sz="2000" b="1" dirty="0">
                <a:solidFill>
                  <a:srgbClr val="FF0000"/>
                </a:solidFill>
              </a:rPr>
              <a:t>Echo : Severe PAH</a:t>
            </a:r>
          </a:p>
          <a:p>
            <a:pPr>
              <a:lnSpc>
                <a:spcPct val="200000"/>
              </a:lnSpc>
            </a:pPr>
            <a:r>
              <a:rPr lang="en-IN" sz="2000" b="1" dirty="0">
                <a:solidFill>
                  <a:srgbClr val="FF0000"/>
                </a:solidFill>
              </a:rPr>
              <a:t>TR Peak PG =64 mm Hg</a:t>
            </a:r>
          </a:p>
          <a:p>
            <a:pPr>
              <a:lnSpc>
                <a:spcPct val="200000"/>
              </a:lnSpc>
            </a:pPr>
            <a:r>
              <a:rPr lang="en-IN" sz="2000" b="1" dirty="0">
                <a:solidFill>
                  <a:srgbClr val="FF0000"/>
                </a:solidFill>
              </a:rPr>
              <a:t>No CHD</a:t>
            </a:r>
          </a:p>
          <a:p>
            <a:pPr>
              <a:lnSpc>
                <a:spcPct val="200000"/>
              </a:lnSpc>
            </a:pPr>
            <a:r>
              <a:rPr lang="en-IN" sz="2000" b="1" dirty="0">
                <a:solidFill>
                  <a:srgbClr val="FF0000"/>
                </a:solidFill>
              </a:rPr>
              <a:t>Lactate 18, PH -7.2, HCO3- 11.5, PCO2 28, Po2 69</a:t>
            </a:r>
          </a:p>
        </p:txBody>
      </p:sp>
      <p:sp>
        <p:nvSpPr>
          <p:cNvPr id="13" name="Oval 12">
            <a:extLst>
              <a:ext uri="{FF2B5EF4-FFF2-40B4-BE49-F238E27FC236}">
                <a16:creationId xmlns:a16="http://schemas.microsoft.com/office/drawing/2014/main" id="{D48D1D0E-5DCD-4CA5-A090-3C7F4E03CD7C}"/>
              </a:ext>
            </a:extLst>
          </p:cNvPr>
          <p:cNvSpPr/>
          <p:nvPr/>
        </p:nvSpPr>
        <p:spPr>
          <a:xfrm>
            <a:off x="3083869" y="5149884"/>
            <a:ext cx="8594784" cy="1635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b="1" dirty="0">
                <a:solidFill>
                  <a:schemeClr val="tx1"/>
                </a:solidFill>
              </a:rPr>
              <a:t>The Missing Clue: Diet</a:t>
            </a:r>
          </a:p>
          <a:p>
            <a:pPr algn="ctr">
              <a:lnSpc>
                <a:spcPct val="150000"/>
              </a:lnSpc>
            </a:pPr>
            <a:r>
              <a:rPr lang="en-IN" b="1" dirty="0">
                <a:solidFill>
                  <a:schemeClr val="tx1"/>
                </a:solidFill>
              </a:rPr>
              <a:t>Rx: IV Thiamine 100 mg/kg till normalization</a:t>
            </a:r>
          </a:p>
          <a:p>
            <a:pPr algn="ctr">
              <a:lnSpc>
                <a:spcPct val="150000"/>
              </a:lnSpc>
            </a:pPr>
            <a:r>
              <a:rPr lang="en-IN" b="1" dirty="0">
                <a:solidFill>
                  <a:schemeClr val="tx1"/>
                </a:solidFill>
              </a:rPr>
              <a:t> followed by @2.5-5 mg daily X 4-6 </a:t>
            </a:r>
            <a:r>
              <a:rPr lang="en-IN" b="1" dirty="0" err="1">
                <a:solidFill>
                  <a:schemeClr val="tx1"/>
                </a:solidFill>
              </a:rPr>
              <a:t>Wks</a:t>
            </a:r>
            <a:endParaRPr lang="en-IN" b="1" dirty="0">
              <a:solidFill>
                <a:schemeClr val="tx1"/>
              </a:solidFill>
            </a:endParaRPr>
          </a:p>
          <a:p>
            <a:pPr algn="ctr">
              <a:lnSpc>
                <a:spcPct val="150000"/>
              </a:lnSpc>
            </a:pPr>
            <a:r>
              <a:rPr lang="en-IN" b="1" i="1" dirty="0">
                <a:solidFill>
                  <a:schemeClr val="tx1"/>
                </a:solidFill>
              </a:rPr>
              <a:t>“Prompt Response To Thiamine Is The Clue”</a:t>
            </a:r>
          </a:p>
        </p:txBody>
      </p:sp>
      <p:sp>
        <p:nvSpPr>
          <p:cNvPr id="14" name="Rectangle 13">
            <a:extLst>
              <a:ext uri="{FF2B5EF4-FFF2-40B4-BE49-F238E27FC236}">
                <a16:creationId xmlns:a16="http://schemas.microsoft.com/office/drawing/2014/main" id="{3E738817-7514-47B6-BB8F-C06959BE3282}"/>
              </a:ext>
            </a:extLst>
          </p:cNvPr>
          <p:cNvSpPr/>
          <p:nvPr/>
        </p:nvSpPr>
        <p:spPr>
          <a:xfrm rot="-1140000">
            <a:off x="3618454" y="1668379"/>
            <a:ext cx="252000" cy="9464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7536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A5232B-5EC0-44AB-9CF0-FAF132632D08}"/>
              </a:ext>
            </a:extLst>
          </p:cNvPr>
          <p:cNvSpPr txBox="1"/>
          <p:nvPr/>
        </p:nvSpPr>
        <p:spPr>
          <a:xfrm rot="16200000">
            <a:off x="-1167740" y="3190768"/>
            <a:ext cx="6094116" cy="584775"/>
          </a:xfrm>
          <a:prstGeom prst="rect">
            <a:avLst/>
          </a:prstGeom>
          <a:solidFill>
            <a:schemeClr val="accent1"/>
          </a:solidFill>
          <a:ln>
            <a:solidFill>
              <a:schemeClr val="tx1"/>
            </a:solidFill>
          </a:ln>
        </p:spPr>
        <p:txBody>
          <a:bodyPr wrap="square" rtlCol="0">
            <a:spAutoFit/>
          </a:bodyPr>
          <a:lstStyle/>
          <a:p>
            <a:r>
              <a:rPr lang="en-IN" sz="3200" b="1" dirty="0"/>
              <a:t>MALNUTRITION CAUSING PAH</a:t>
            </a:r>
          </a:p>
        </p:txBody>
      </p:sp>
      <p:grpSp>
        <p:nvGrpSpPr>
          <p:cNvPr id="6" name="Group 5">
            <a:extLst>
              <a:ext uri="{FF2B5EF4-FFF2-40B4-BE49-F238E27FC236}">
                <a16:creationId xmlns:a16="http://schemas.microsoft.com/office/drawing/2014/main" id="{24F7C3AA-4C17-47EC-878F-C2EF368EFCA0}"/>
              </a:ext>
            </a:extLst>
          </p:cNvPr>
          <p:cNvGrpSpPr/>
          <p:nvPr/>
        </p:nvGrpSpPr>
        <p:grpSpPr>
          <a:xfrm>
            <a:off x="2646947" y="0"/>
            <a:ext cx="9411542" cy="6785809"/>
            <a:chOff x="2646947" y="208546"/>
            <a:chExt cx="9411542" cy="6577263"/>
          </a:xfrm>
        </p:grpSpPr>
        <p:pic>
          <p:nvPicPr>
            <p:cNvPr id="3" name="Picture 2">
              <a:extLst>
                <a:ext uri="{FF2B5EF4-FFF2-40B4-BE49-F238E27FC236}">
                  <a16:creationId xmlns:a16="http://schemas.microsoft.com/office/drawing/2014/main" id="{A16B1083-8096-4115-8B6D-2BEB17273998}"/>
                </a:ext>
              </a:extLst>
            </p:cNvPr>
            <p:cNvPicPr>
              <a:picLocks noChangeAspect="1"/>
            </p:cNvPicPr>
            <p:nvPr/>
          </p:nvPicPr>
          <p:blipFill rotWithShape="1">
            <a:blip r:embed="rId3"/>
            <a:srcRect l="21185" t="24783" r="21579" b="4071"/>
            <a:stretch/>
          </p:blipFill>
          <p:spPr>
            <a:xfrm>
              <a:off x="2646947" y="208546"/>
              <a:ext cx="9411542" cy="6577263"/>
            </a:xfrm>
            <a:prstGeom prst="rect">
              <a:avLst/>
            </a:prstGeom>
          </p:spPr>
        </p:pic>
        <p:sp>
          <p:nvSpPr>
            <p:cNvPr id="5" name="TextBox 4">
              <a:extLst>
                <a:ext uri="{FF2B5EF4-FFF2-40B4-BE49-F238E27FC236}">
                  <a16:creationId xmlns:a16="http://schemas.microsoft.com/office/drawing/2014/main" id="{19FAC725-3BB3-4790-AA9A-5D03C14036A8}"/>
                </a:ext>
              </a:extLst>
            </p:cNvPr>
            <p:cNvSpPr txBox="1"/>
            <p:nvPr/>
          </p:nvSpPr>
          <p:spPr>
            <a:xfrm>
              <a:off x="2679035" y="5614738"/>
              <a:ext cx="3154838" cy="923330"/>
            </a:xfrm>
            <a:prstGeom prst="rect">
              <a:avLst/>
            </a:prstGeom>
            <a:noFill/>
          </p:spPr>
          <p:txBody>
            <a:bodyPr wrap="none" rtlCol="0">
              <a:spAutoFit/>
            </a:bodyPr>
            <a:lstStyle/>
            <a:p>
              <a:r>
                <a:rPr lang="en-IN" b="1" dirty="0">
                  <a:solidFill>
                    <a:srgbClr val="FF0000"/>
                  </a:solidFill>
                </a:rPr>
                <a:t>Mechanically Milled Rice</a:t>
              </a:r>
            </a:p>
            <a:p>
              <a:r>
                <a:rPr lang="en-IN" b="1" dirty="0">
                  <a:solidFill>
                    <a:srgbClr val="FF0000"/>
                  </a:solidFill>
                </a:rPr>
                <a:t>Multiple Washing of Rice</a:t>
              </a:r>
            </a:p>
            <a:p>
              <a:r>
                <a:rPr lang="en-IN" b="1" dirty="0">
                  <a:solidFill>
                    <a:srgbClr val="FF0000"/>
                  </a:solidFill>
                </a:rPr>
                <a:t>Exclusive Rice Eating Mothers</a:t>
              </a:r>
            </a:p>
          </p:txBody>
        </p:sp>
      </p:grpSp>
    </p:spTree>
    <p:extLst>
      <p:ext uri="{BB962C8B-B14F-4D97-AF65-F5344CB8AC3E}">
        <p14:creationId xmlns:p14="http://schemas.microsoft.com/office/powerpoint/2010/main" val="1191934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2F27F0C-B9DB-42DC-A2EC-9AF96DDF9BB9}"/>
              </a:ext>
            </a:extLst>
          </p:cNvPr>
          <p:cNvSpPr txBox="1">
            <a:spLocks/>
          </p:cNvSpPr>
          <p:nvPr/>
        </p:nvSpPr>
        <p:spPr>
          <a:xfrm>
            <a:off x="19267" y="-52735"/>
            <a:ext cx="3422725"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5</a:t>
            </a:r>
          </a:p>
        </p:txBody>
      </p:sp>
      <p:sp>
        <p:nvSpPr>
          <p:cNvPr id="3" name="TextBox 2">
            <a:extLst>
              <a:ext uri="{FF2B5EF4-FFF2-40B4-BE49-F238E27FC236}">
                <a16:creationId xmlns:a16="http://schemas.microsoft.com/office/drawing/2014/main" id="{E8052ADE-C862-4E88-A724-20C36134A53F}"/>
              </a:ext>
            </a:extLst>
          </p:cNvPr>
          <p:cNvSpPr txBox="1"/>
          <p:nvPr/>
        </p:nvSpPr>
        <p:spPr>
          <a:xfrm>
            <a:off x="282351" y="1248374"/>
            <a:ext cx="3422725" cy="4467057"/>
          </a:xfrm>
          <a:prstGeom prst="rect">
            <a:avLst/>
          </a:prstGeom>
          <a:solidFill>
            <a:schemeClr val="accent1"/>
          </a:solidFill>
        </p:spPr>
        <p:txBody>
          <a:bodyPr wrap="square" rtlCol="0">
            <a:spAutoFit/>
          </a:bodyPr>
          <a:lstStyle/>
          <a:p>
            <a:pPr>
              <a:lnSpc>
                <a:spcPct val="150000"/>
              </a:lnSpc>
            </a:pPr>
            <a:r>
              <a:rPr lang="en-IN" sz="2400" b="1" dirty="0"/>
              <a:t>16 Days Old Neonate</a:t>
            </a:r>
          </a:p>
          <a:p>
            <a:pPr>
              <a:lnSpc>
                <a:spcPct val="150000"/>
              </a:lnSpc>
            </a:pPr>
            <a:r>
              <a:rPr lang="en-IN" sz="2400" b="1" dirty="0"/>
              <a:t>PE: CCF, </a:t>
            </a:r>
            <a:r>
              <a:rPr lang="en-IN" sz="2400" b="1" dirty="0" err="1"/>
              <a:t>Sats</a:t>
            </a:r>
            <a:r>
              <a:rPr lang="en-IN" sz="2400" b="1" dirty="0"/>
              <a:t> 85%</a:t>
            </a:r>
          </a:p>
          <a:p>
            <a:pPr>
              <a:lnSpc>
                <a:spcPct val="150000"/>
              </a:lnSpc>
            </a:pPr>
            <a:r>
              <a:rPr lang="en-IN" sz="2400" b="1" dirty="0"/>
              <a:t>Possibilities:</a:t>
            </a:r>
          </a:p>
          <a:p>
            <a:pPr>
              <a:lnSpc>
                <a:spcPct val="150000"/>
              </a:lnSpc>
            </a:pPr>
            <a:r>
              <a:rPr lang="en-IN" sz="2400" b="1" dirty="0"/>
              <a:t> 1. Sepsis</a:t>
            </a:r>
          </a:p>
          <a:p>
            <a:pPr>
              <a:lnSpc>
                <a:spcPct val="150000"/>
              </a:lnSpc>
            </a:pPr>
            <a:r>
              <a:rPr lang="en-IN" sz="2400" b="1" dirty="0"/>
              <a:t> 2. Duct Dependent lesions</a:t>
            </a:r>
          </a:p>
          <a:p>
            <a:pPr>
              <a:lnSpc>
                <a:spcPct val="150000"/>
              </a:lnSpc>
            </a:pPr>
            <a:r>
              <a:rPr lang="en-IN" sz="2400" b="1" dirty="0"/>
              <a:t> 3. IEM</a:t>
            </a:r>
          </a:p>
          <a:p>
            <a:pPr>
              <a:lnSpc>
                <a:spcPct val="150000"/>
              </a:lnSpc>
            </a:pPr>
            <a:r>
              <a:rPr lang="en-IN" sz="2400" b="1" dirty="0"/>
              <a:t>4. ??</a:t>
            </a:r>
          </a:p>
        </p:txBody>
      </p:sp>
      <p:sp>
        <p:nvSpPr>
          <p:cNvPr id="7" name="Content Placeholder 6">
            <a:extLst>
              <a:ext uri="{FF2B5EF4-FFF2-40B4-BE49-F238E27FC236}">
                <a16:creationId xmlns:a16="http://schemas.microsoft.com/office/drawing/2014/main" id="{7D1BDF25-5886-4335-9ACD-7D32D917C7DE}"/>
              </a:ext>
            </a:extLst>
          </p:cNvPr>
          <p:cNvSpPr>
            <a:spLocks noGrp="1"/>
          </p:cNvSpPr>
          <p:nvPr>
            <p:ph sz="half" idx="1"/>
          </p:nvPr>
        </p:nvSpPr>
        <p:spPr>
          <a:xfrm>
            <a:off x="5926326" y="3747647"/>
            <a:ext cx="6110776" cy="3124200"/>
          </a:xfrm>
          <a:ln>
            <a:solidFill>
              <a:schemeClr val="tx1"/>
            </a:solidFill>
          </a:ln>
        </p:spPr>
        <p:txBody>
          <a:bodyPr>
            <a:normAutofit/>
          </a:bodyPr>
          <a:lstStyle/>
          <a:p>
            <a:r>
              <a:rPr lang="en-IN" sz="2800" b="1" dirty="0">
                <a:solidFill>
                  <a:srgbClr val="FF0000"/>
                </a:solidFill>
              </a:rPr>
              <a:t>Echo: Severe PAH,  But Why?</a:t>
            </a:r>
          </a:p>
          <a:p>
            <a:r>
              <a:rPr lang="en-IN" sz="2800" b="1" dirty="0"/>
              <a:t>SVC is Unusually Dilated</a:t>
            </a:r>
          </a:p>
          <a:p>
            <a:r>
              <a:rPr lang="en-IN" sz="2800" b="1" dirty="0"/>
              <a:t>No </a:t>
            </a:r>
            <a:r>
              <a:rPr lang="en-IN" sz="2800" b="1" dirty="0" err="1"/>
              <a:t>Supracardiac</a:t>
            </a:r>
            <a:r>
              <a:rPr lang="en-IN" sz="2800" b="1" dirty="0"/>
              <a:t> TAPVC</a:t>
            </a:r>
          </a:p>
        </p:txBody>
      </p:sp>
      <p:grpSp>
        <p:nvGrpSpPr>
          <p:cNvPr id="11" name="Group 10">
            <a:extLst>
              <a:ext uri="{FF2B5EF4-FFF2-40B4-BE49-F238E27FC236}">
                <a16:creationId xmlns:a16="http://schemas.microsoft.com/office/drawing/2014/main" id="{98DF0C72-A35D-4CC3-A230-A02D1DBD3153}"/>
              </a:ext>
            </a:extLst>
          </p:cNvPr>
          <p:cNvGrpSpPr/>
          <p:nvPr/>
        </p:nvGrpSpPr>
        <p:grpSpPr>
          <a:xfrm>
            <a:off x="3705076" y="152584"/>
            <a:ext cx="6394344" cy="3595063"/>
            <a:chOff x="5372697" y="118052"/>
            <a:chExt cx="6394344" cy="3595063"/>
          </a:xfrm>
        </p:grpSpPr>
        <p:pic>
          <p:nvPicPr>
            <p:cNvPr id="4" name="Picture 3">
              <a:extLst>
                <a:ext uri="{FF2B5EF4-FFF2-40B4-BE49-F238E27FC236}">
                  <a16:creationId xmlns:a16="http://schemas.microsoft.com/office/drawing/2014/main" id="{3D5F33C7-6E43-4FD0-AC91-DAF6563C62D9}"/>
                </a:ext>
              </a:extLst>
            </p:cNvPr>
            <p:cNvPicPr>
              <a:picLocks noChangeAspect="1"/>
            </p:cNvPicPr>
            <p:nvPr/>
          </p:nvPicPr>
          <p:blipFill>
            <a:blip r:embed="rId3"/>
            <a:stretch>
              <a:fillRect/>
            </a:stretch>
          </p:blipFill>
          <p:spPr>
            <a:xfrm>
              <a:off x="5372697" y="118052"/>
              <a:ext cx="6394344" cy="3595063"/>
            </a:xfrm>
            <a:prstGeom prst="rect">
              <a:avLst/>
            </a:prstGeom>
          </p:spPr>
        </p:pic>
        <p:sp>
          <p:nvSpPr>
            <p:cNvPr id="8" name="TextBox 7">
              <a:extLst>
                <a:ext uri="{FF2B5EF4-FFF2-40B4-BE49-F238E27FC236}">
                  <a16:creationId xmlns:a16="http://schemas.microsoft.com/office/drawing/2014/main" id="{CD29327A-0436-4BAF-BA51-43D0937A2FD9}"/>
                </a:ext>
              </a:extLst>
            </p:cNvPr>
            <p:cNvSpPr txBox="1"/>
            <p:nvPr/>
          </p:nvSpPr>
          <p:spPr>
            <a:xfrm>
              <a:off x="5786203" y="2633115"/>
              <a:ext cx="597599" cy="369332"/>
            </a:xfrm>
            <a:prstGeom prst="rect">
              <a:avLst/>
            </a:prstGeom>
            <a:noFill/>
          </p:spPr>
          <p:txBody>
            <a:bodyPr wrap="none" rtlCol="0">
              <a:spAutoFit/>
            </a:bodyPr>
            <a:lstStyle/>
            <a:p>
              <a:r>
                <a:rPr lang="en-IN" b="1" dirty="0">
                  <a:solidFill>
                    <a:schemeClr val="bg1"/>
                  </a:solidFill>
                </a:rPr>
                <a:t>SVC</a:t>
              </a:r>
            </a:p>
          </p:txBody>
        </p:sp>
        <p:cxnSp>
          <p:nvCxnSpPr>
            <p:cNvPr id="10" name="Connector: Elbow 9">
              <a:extLst>
                <a:ext uri="{FF2B5EF4-FFF2-40B4-BE49-F238E27FC236}">
                  <a16:creationId xmlns:a16="http://schemas.microsoft.com/office/drawing/2014/main" id="{04DA2D8B-33EF-4CC2-A857-FCF3C384F1FC}"/>
                </a:ext>
              </a:extLst>
            </p:cNvPr>
            <p:cNvCxnSpPr>
              <a:stCxn id="8" idx="3"/>
            </p:cNvCxnSpPr>
            <p:nvPr/>
          </p:nvCxnSpPr>
          <p:spPr>
            <a:xfrm flipV="1">
              <a:off x="6383802" y="2633115"/>
              <a:ext cx="676565" cy="1846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290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E94E24-9FFB-4A72-801C-84BF7E613414}"/>
              </a:ext>
            </a:extLst>
          </p:cNvPr>
          <p:cNvPicPr>
            <a:picLocks noChangeAspect="1"/>
          </p:cNvPicPr>
          <p:nvPr/>
        </p:nvPicPr>
        <p:blipFill rotWithShape="1">
          <a:blip r:embed="rId3"/>
          <a:srcRect l="14737" r="12632" b="27006"/>
          <a:stretch/>
        </p:blipFill>
        <p:spPr>
          <a:xfrm>
            <a:off x="129317" y="0"/>
            <a:ext cx="6422339" cy="3628804"/>
          </a:xfrm>
          <a:prstGeom prst="rect">
            <a:avLst/>
          </a:prstGeom>
        </p:spPr>
      </p:pic>
      <p:pic>
        <p:nvPicPr>
          <p:cNvPr id="4" name="Picture 3">
            <a:extLst>
              <a:ext uri="{FF2B5EF4-FFF2-40B4-BE49-F238E27FC236}">
                <a16:creationId xmlns:a16="http://schemas.microsoft.com/office/drawing/2014/main" id="{9078F8E6-0862-4ECD-934D-1AF66E9AA4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2991" y="1814402"/>
            <a:ext cx="4775618" cy="5080128"/>
          </a:xfrm>
          <a:prstGeom prst="rect">
            <a:avLst/>
          </a:prstGeom>
        </p:spPr>
      </p:pic>
      <p:sp>
        <p:nvSpPr>
          <p:cNvPr id="5" name="TextBox 4">
            <a:extLst>
              <a:ext uri="{FF2B5EF4-FFF2-40B4-BE49-F238E27FC236}">
                <a16:creationId xmlns:a16="http://schemas.microsoft.com/office/drawing/2014/main" id="{726FA3FE-D448-47D2-9044-66ED55C7FFC4}"/>
              </a:ext>
            </a:extLst>
          </p:cNvPr>
          <p:cNvSpPr txBox="1"/>
          <p:nvPr/>
        </p:nvSpPr>
        <p:spPr>
          <a:xfrm>
            <a:off x="935174" y="3849850"/>
            <a:ext cx="5616482" cy="1200329"/>
          </a:xfrm>
          <a:prstGeom prst="rect">
            <a:avLst/>
          </a:prstGeom>
          <a:solidFill>
            <a:schemeClr val="accent2"/>
          </a:solidFill>
        </p:spPr>
        <p:txBody>
          <a:bodyPr wrap="square" rtlCol="0">
            <a:spAutoFit/>
          </a:bodyPr>
          <a:lstStyle/>
          <a:p>
            <a:r>
              <a:rPr lang="en-IN" b="1" dirty="0"/>
              <a:t>VEIN OF GALEN MALFORMATION WITH CCF &amp; PAH</a:t>
            </a:r>
          </a:p>
          <a:p>
            <a:r>
              <a:rPr lang="en-IN" b="1" dirty="0"/>
              <a:t>Grp . 5</a:t>
            </a:r>
          </a:p>
          <a:p>
            <a:r>
              <a:rPr lang="en-IN" b="1" dirty="0"/>
              <a:t> Rx: Stabilization and Coiling</a:t>
            </a:r>
          </a:p>
          <a:p>
            <a:r>
              <a:rPr lang="en-IN" b="1" dirty="0"/>
              <a:t>Extensive Feeders:  Radio -ablation</a:t>
            </a:r>
          </a:p>
        </p:txBody>
      </p:sp>
      <p:sp>
        <p:nvSpPr>
          <p:cNvPr id="3" name="TextBox 2">
            <a:extLst>
              <a:ext uri="{FF2B5EF4-FFF2-40B4-BE49-F238E27FC236}">
                <a16:creationId xmlns:a16="http://schemas.microsoft.com/office/drawing/2014/main" id="{F87F2EA2-9FDF-433C-9BC0-37AC056F440B}"/>
              </a:ext>
            </a:extLst>
          </p:cNvPr>
          <p:cNvSpPr txBox="1"/>
          <p:nvPr/>
        </p:nvSpPr>
        <p:spPr>
          <a:xfrm>
            <a:off x="11362544" y="2698230"/>
            <a:ext cx="846065" cy="369332"/>
          </a:xfrm>
          <a:prstGeom prst="rect">
            <a:avLst/>
          </a:prstGeom>
          <a:noFill/>
        </p:spPr>
        <p:txBody>
          <a:bodyPr wrap="none" rtlCol="0">
            <a:spAutoFit/>
          </a:bodyPr>
          <a:lstStyle/>
          <a:p>
            <a:r>
              <a:rPr lang="en-IN" b="1" dirty="0">
                <a:solidFill>
                  <a:srgbClr val="FF0000"/>
                </a:solidFill>
              </a:rPr>
              <a:t>VOGM</a:t>
            </a:r>
          </a:p>
        </p:txBody>
      </p:sp>
      <p:sp>
        <p:nvSpPr>
          <p:cNvPr id="6" name="Oval 5">
            <a:extLst>
              <a:ext uri="{FF2B5EF4-FFF2-40B4-BE49-F238E27FC236}">
                <a16:creationId xmlns:a16="http://schemas.microsoft.com/office/drawing/2014/main" id="{3CE077D7-C34D-489E-98BC-F1D4FCB757A7}"/>
              </a:ext>
            </a:extLst>
          </p:cNvPr>
          <p:cNvSpPr/>
          <p:nvPr/>
        </p:nvSpPr>
        <p:spPr>
          <a:xfrm>
            <a:off x="417096" y="5349761"/>
            <a:ext cx="6240378" cy="150824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b="1" dirty="0">
                <a:solidFill>
                  <a:schemeClr val="tx1"/>
                </a:solidFill>
              </a:rPr>
              <a:t>Take Home Message: R/O AV Malformations in Unexplained PH.</a:t>
            </a:r>
          </a:p>
        </p:txBody>
      </p:sp>
    </p:spTree>
    <p:extLst>
      <p:ext uri="{BB962C8B-B14F-4D97-AF65-F5344CB8AC3E}">
        <p14:creationId xmlns:p14="http://schemas.microsoft.com/office/powerpoint/2010/main" val="3659263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3A68-B110-4DE6-84A5-E836BAC024A7}"/>
              </a:ext>
            </a:extLst>
          </p:cNvPr>
          <p:cNvSpPr>
            <a:spLocks noGrp="1"/>
          </p:cNvSpPr>
          <p:nvPr>
            <p:ph type="title"/>
          </p:nvPr>
        </p:nvSpPr>
        <p:spPr>
          <a:xfrm>
            <a:off x="3102964" y="-213600"/>
            <a:ext cx="6828827" cy="1752599"/>
          </a:xfrm>
        </p:spPr>
        <p:txBody>
          <a:bodyPr>
            <a:normAutofit/>
          </a:bodyPr>
          <a:lstStyle/>
          <a:p>
            <a:pPr>
              <a:lnSpc>
                <a:spcPct val="150000"/>
              </a:lnSpc>
            </a:pPr>
            <a:r>
              <a:rPr lang="en-IN" sz="2800" b="1" dirty="0"/>
              <a:t>3 </a:t>
            </a:r>
            <a:r>
              <a:rPr lang="en-IN" sz="2800" b="1" dirty="0" err="1"/>
              <a:t>Yrs</a:t>
            </a:r>
            <a:r>
              <a:rPr lang="en-IN" sz="2800" b="1" dirty="0"/>
              <a:t> F/ Apparently Doing Well</a:t>
            </a:r>
            <a:br>
              <a:rPr lang="en-IN" sz="2800" b="1" dirty="0"/>
            </a:br>
            <a:r>
              <a:rPr lang="en-IN" sz="2800" b="1" dirty="0"/>
              <a:t>H/o 2 Syncope While Jumping on Bed</a:t>
            </a:r>
          </a:p>
        </p:txBody>
      </p:sp>
      <p:sp>
        <p:nvSpPr>
          <p:cNvPr id="3" name="Title 3">
            <a:extLst>
              <a:ext uri="{FF2B5EF4-FFF2-40B4-BE49-F238E27FC236}">
                <a16:creationId xmlns:a16="http://schemas.microsoft.com/office/drawing/2014/main" id="{B4F83AD4-CB14-4BB2-B59C-4C0E60CF51FC}"/>
              </a:ext>
            </a:extLst>
          </p:cNvPr>
          <p:cNvSpPr txBox="1">
            <a:spLocks/>
          </p:cNvSpPr>
          <p:nvPr/>
        </p:nvSpPr>
        <p:spPr>
          <a:xfrm>
            <a:off x="19267" y="-52735"/>
            <a:ext cx="3083697"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6</a:t>
            </a:r>
          </a:p>
        </p:txBody>
      </p:sp>
      <p:sp>
        <p:nvSpPr>
          <p:cNvPr id="4" name="TextBox 3">
            <a:extLst>
              <a:ext uri="{FF2B5EF4-FFF2-40B4-BE49-F238E27FC236}">
                <a16:creationId xmlns:a16="http://schemas.microsoft.com/office/drawing/2014/main" id="{65E2D93A-8C09-4B87-9013-67C407B35692}"/>
              </a:ext>
            </a:extLst>
          </p:cNvPr>
          <p:cNvSpPr txBox="1"/>
          <p:nvPr/>
        </p:nvSpPr>
        <p:spPr>
          <a:xfrm>
            <a:off x="19267" y="1498053"/>
            <a:ext cx="4927484" cy="6342249"/>
          </a:xfrm>
          <a:prstGeom prst="rect">
            <a:avLst/>
          </a:prstGeom>
          <a:solidFill>
            <a:schemeClr val="accent2"/>
          </a:solidFill>
        </p:spPr>
        <p:txBody>
          <a:bodyPr wrap="square" rtlCol="0">
            <a:spAutoFit/>
          </a:bodyPr>
          <a:lstStyle/>
          <a:p>
            <a:r>
              <a:rPr lang="en-IN" sz="2000" b="1" dirty="0" err="1"/>
              <a:t>Pediatric</a:t>
            </a:r>
            <a:r>
              <a:rPr lang="en-IN" sz="2000" b="1" dirty="0"/>
              <a:t> Opinion : ? vasovagal</a:t>
            </a:r>
          </a:p>
          <a:p>
            <a:pPr>
              <a:lnSpc>
                <a:spcPct val="150000"/>
              </a:lnSpc>
            </a:pPr>
            <a:r>
              <a:rPr lang="en-IN" sz="2000" b="1" dirty="0"/>
              <a:t>How To Approach?</a:t>
            </a:r>
          </a:p>
          <a:p>
            <a:pPr>
              <a:lnSpc>
                <a:spcPct val="150000"/>
              </a:lnSpc>
            </a:pPr>
            <a:r>
              <a:rPr lang="en-IN" sz="2000" b="1" dirty="0"/>
              <a:t>Pediatric Exam: Normal</a:t>
            </a:r>
          </a:p>
          <a:p>
            <a:pPr>
              <a:lnSpc>
                <a:spcPct val="150000"/>
              </a:lnSpc>
            </a:pPr>
            <a:r>
              <a:rPr lang="en-IN" sz="2000" b="1" dirty="0"/>
              <a:t>Neuro – Normal</a:t>
            </a:r>
          </a:p>
          <a:p>
            <a:pPr>
              <a:lnSpc>
                <a:spcPct val="150000"/>
              </a:lnSpc>
            </a:pPr>
            <a:r>
              <a:rPr lang="en-IN" sz="2000" b="1" dirty="0"/>
              <a:t>CVS: P2 Loud, Slight Precordial Bulge</a:t>
            </a:r>
          </a:p>
          <a:p>
            <a:pPr>
              <a:lnSpc>
                <a:spcPct val="150000"/>
              </a:lnSpc>
            </a:pPr>
            <a:r>
              <a:rPr lang="en-IN" sz="2000" b="1" dirty="0"/>
              <a:t>ECG – Sinus Rhythm, Normal QTc, RVH +</a:t>
            </a:r>
          </a:p>
          <a:p>
            <a:pPr>
              <a:lnSpc>
                <a:spcPct val="150000"/>
              </a:lnSpc>
            </a:pPr>
            <a:r>
              <a:rPr lang="en-IN" sz="2000" b="1" dirty="0"/>
              <a:t>Echo : OMG  &gt;&gt; Severe PAH</a:t>
            </a:r>
          </a:p>
          <a:p>
            <a:pPr>
              <a:lnSpc>
                <a:spcPct val="150000"/>
              </a:lnSpc>
            </a:pPr>
            <a:r>
              <a:rPr lang="en-IN" sz="2000" b="1" dirty="0"/>
              <a:t>Structurally Normal Heart</a:t>
            </a:r>
          </a:p>
          <a:p>
            <a:pPr>
              <a:lnSpc>
                <a:spcPct val="150000"/>
              </a:lnSpc>
            </a:pPr>
            <a:r>
              <a:rPr lang="en-IN" sz="2000" b="1" dirty="0"/>
              <a:t>Mild RV dysfunction</a:t>
            </a:r>
          </a:p>
          <a:p>
            <a:pPr>
              <a:lnSpc>
                <a:spcPct val="150000"/>
              </a:lnSpc>
            </a:pPr>
            <a:r>
              <a:rPr lang="en-IN" sz="2000" b="1" dirty="0"/>
              <a:t>What next: </a:t>
            </a:r>
          </a:p>
          <a:p>
            <a:pPr>
              <a:lnSpc>
                <a:spcPct val="150000"/>
              </a:lnSpc>
            </a:pPr>
            <a:r>
              <a:rPr lang="en-IN" sz="2000" b="1" dirty="0"/>
              <a:t>PFT: FEV1, FVC, TLC Normal</a:t>
            </a:r>
          </a:p>
          <a:p>
            <a:pPr>
              <a:lnSpc>
                <a:spcPct val="150000"/>
              </a:lnSpc>
            </a:pPr>
            <a:r>
              <a:rPr lang="en-IN" sz="2000" b="1" dirty="0"/>
              <a:t>HUTT : Did not do!</a:t>
            </a:r>
          </a:p>
          <a:p>
            <a:pPr>
              <a:lnSpc>
                <a:spcPct val="150000"/>
              </a:lnSpc>
            </a:pPr>
            <a:r>
              <a:rPr lang="en-IN" sz="2000" b="1" dirty="0"/>
              <a:t>Sleep Study : Normal</a:t>
            </a:r>
          </a:p>
        </p:txBody>
      </p:sp>
      <p:sp>
        <p:nvSpPr>
          <p:cNvPr id="5" name="TextBox 4">
            <a:extLst>
              <a:ext uri="{FF2B5EF4-FFF2-40B4-BE49-F238E27FC236}">
                <a16:creationId xmlns:a16="http://schemas.microsoft.com/office/drawing/2014/main" id="{C35CE42D-2845-4804-B07A-EB791BE78B5F}"/>
              </a:ext>
            </a:extLst>
          </p:cNvPr>
          <p:cNvSpPr txBox="1"/>
          <p:nvPr/>
        </p:nvSpPr>
        <p:spPr>
          <a:xfrm>
            <a:off x="5919038" y="1538999"/>
            <a:ext cx="4646951" cy="461665"/>
          </a:xfrm>
          <a:prstGeom prst="rect">
            <a:avLst/>
          </a:prstGeom>
          <a:noFill/>
        </p:spPr>
        <p:txBody>
          <a:bodyPr wrap="square" rtlCol="0">
            <a:spAutoFit/>
          </a:bodyPr>
          <a:lstStyle/>
          <a:p>
            <a:r>
              <a:rPr lang="en-IN" sz="2400" b="1" dirty="0">
                <a:solidFill>
                  <a:srgbClr val="FF0000"/>
                </a:solidFill>
              </a:rPr>
              <a:t>Pulmonary Vasodilators Started! </a:t>
            </a:r>
          </a:p>
        </p:txBody>
      </p:sp>
      <p:pic>
        <p:nvPicPr>
          <p:cNvPr id="7" name="Picture 6">
            <a:extLst>
              <a:ext uri="{FF2B5EF4-FFF2-40B4-BE49-F238E27FC236}">
                <a16:creationId xmlns:a16="http://schemas.microsoft.com/office/drawing/2014/main" id="{07347922-7EE5-4E6C-8E97-2A3D3FD30419}"/>
              </a:ext>
            </a:extLst>
          </p:cNvPr>
          <p:cNvPicPr>
            <a:picLocks noChangeAspect="1"/>
          </p:cNvPicPr>
          <p:nvPr/>
        </p:nvPicPr>
        <p:blipFill rotWithShape="1">
          <a:blip r:embed="rId3"/>
          <a:srcRect l="35410" t="26218" r="22379" b="19766"/>
          <a:stretch/>
        </p:blipFill>
        <p:spPr>
          <a:xfrm>
            <a:off x="6096000" y="2323758"/>
            <a:ext cx="5146346" cy="3702570"/>
          </a:xfrm>
          <a:prstGeom prst="rect">
            <a:avLst/>
          </a:prstGeom>
        </p:spPr>
      </p:pic>
      <p:sp>
        <p:nvSpPr>
          <p:cNvPr id="8" name="TextBox 7">
            <a:extLst>
              <a:ext uri="{FF2B5EF4-FFF2-40B4-BE49-F238E27FC236}">
                <a16:creationId xmlns:a16="http://schemas.microsoft.com/office/drawing/2014/main" id="{AC345F29-6344-401B-90CA-62D98C40D591}"/>
              </a:ext>
            </a:extLst>
          </p:cNvPr>
          <p:cNvSpPr txBox="1"/>
          <p:nvPr/>
        </p:nvSpPr>
        <p:spPr>
          <a:xfrm>
            <a:off x="6623987" y="6026328"/>
            <a:ext cx="4646951" cy="830997"/>
          </a:xfrm>
          <a:prstGeom prst="rect">
            <a:avLst/>
          </a:prstGeom>
          <a:noFill/>
        </p:spPr>
        <p:txBody>
          <a:bodyPr wrap="square" rtlCol="0">
            <a:spAutoFit/>
          </a:bodyPr>
          <a:lstStyle/>
          <a:p>
            <a:pPr algn="ctr"/>
            <a:r>
              <a:rPr lang="en-IN" sz="2400" b="1" dirty="0"/>
              <a:t>HRCT :  PVOD</a:t>
            </a:r>
          </a:p>
          <a:p>
            <a:pPr algn="ctr"/>
            <a:r>
              <a:rPr lang="en-IN" sz="2400" b="1" dirty="0"/>
              <a:t>How To Approach?</a:t>
            </a:r>
          </a:p>
        </p:txBody>
      </p:sp>
    </p:spTree>
    <p:extLst>
      <p:ext uri="{BB962C8B-B14F-4D97-AF65-F5344CB8AC3E}">
        <p14:creationId xmlns:p14="http://schemas.microsoft.com/office/powerpoint/2010/main" val="411747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1E4F-AAFC-4BEF-BDF7-FBA2E99C342E}"/>
              </a:ext>
            </a:extLst>
          </p:cNvPr>
          <p:cNvSpPr>
            <a:spLocks noGrp="1"/>
          </p:cNvSpPr>
          <p:nvPr>
            <p:ph type="title"/>
          </p:nvPr>
        </p:nvSpPr>
        <p:spPr>
          <a:xfrm>
            <a:off x="-16621" y="57020"/>
            <a:ext cx="9821804" cy="1080000"/>
          </a:xfrm>
          <a:solidFill>
            <a:schemeClr val="accent2"/>
          </a:solidFill>
        </p:spPr>
        <p:txBody>
          <a:bodyPr/>
          <a:lstStyle/>
          <a:p>
            <a:r>
              <a:rPr lang="en-IN" b="1" dirty="0"/>
              <a:t>PVOD</a:t>
            </a:r>
          </a:p>
        </p:txBody>
      </p:sp>
      <p:sp>
        <p:nvSpPr>
          <p:cNvPr id="4" name="TextBox 3">
            <a:extLst>
              <a:ext uri="{FF2B5EF4-FFF2-40B4-BE49-F238E27FC236}">
                <a16:creationId xmlns:a16="http://schemas.microsoft.com/office/drawing/2014/main" id="{593FE91C-CDE7-4958-AE4F-3047776C6254}"/>
              </a:ext>
            </a:extLst>
          </p:cNvPr>
          <p:cNvSpPr txBox="1"/>
          <p:nvPr/>
        </p:nvSpPr>
        <p:spPr>
          <a:xfrm>
            <a:off x="-16622" y="1122952"/>
            <a:ext cx="12132000" cy="676544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IN" sz="2000" b="1" dirty="0"/>
              <a:t>#3 diagnostic features: </a:t>
            </a:r>
          </a:p>
          <a:p>
            <a:pPr marL="285750" indent="-285750">
              <a:lnSpc>
                <a:spcPct val="200000"/>
              </a:lnSpc>
              <a:buFont typeface="Arial" panose="020B0604020202020204" pitchFamily="34" charset="0"/>
              <a:buChar char="•"/>
            </a:pPr>
            <a:r>
              <a:rPr lang="en-IN" sz="2000" b="1" dirty="0"/>
              <a:t>		Centrilobular ground glass opacity</a:t>
            </a:r>
          </a:p>
          <a:p>
            <a:pPr marL="285750" indent="-285750">
              <a:lnSpc>
                <a:spcPct val="200000"/>
              </a:lnSpc>
              <a:buFont typeface="Arial" panose="020B0604020202020204" pitchFamily="34" charset="0"/>
              <a:buChar char="•"/>
            </a:pPr>
            <a:r>
              <a:rPr lang="en-IN" sz="2000" b="1" dirty="0"/>
              <a:t>	 	Prominent Mediastinal Nodes</a:t>
            </a:r>
          </a:p>
          <a:p>
            <a:pPr marL="285750" indent="-285750">
              <a:lnSpc>
                <a:spcPct val="200000"/>
              </a:lnSpc>
              <a:buFont typeface="Arial" panose="020B0604020202020204" pitchFamily="34" charset="0"/>
              <a:buChar char="•"/>
            </a:pPr>
            <a:r>
              <a:rPr lang="en-IN" sz="2000" b="1" dirty="0"/>
              <a:t>	 	Thickening of interlobular septa</a:t>
            </a:r>
          </a:p>
          <a:p>
            <a:pPr marL="285750" indent="-285750">
              <a:lnSpc>
                <a:spcPct val="200000"/>
              </a:lnSpc>
              <a:buFont typeface="Arial" panose="020B0604020202020204" pitchFamily="34" charset="0"/>
              <a:buChar char="•"/>
            </a:pPr>
            <a:r>
              <a:rPr lang="en-IN" sz="2000" b="1" dirty="0"/>
              <a:t>Predominantly involves small venules.</a:t>
            </a:r>
          </a:p>
          <a:p>
            <a:pPr marL="285750" indent="-285750">
              <a:lnSpc>
                <a:spcPct val="200000"/>
              </a:lnSpc>
              <a:buFont typeface="Arial" panose="020B0604020202020204" pitchFamily="34" charset="0"/>
              <a:buChar char="•"/>
            </a:pPr>
            <a:r>
              <a:rPr lang="en-IN" sz="2000" b="1" dirty="0"/>
              <a:t> Genetic Assessment. EIF2AK4. Autosomal Recessive  Transmission.</a:t>
            </a:r>
          </a:p>
          <a:p>
            <a:pPr marL="285750" indent="-285750">
              <a:lnSpc>
                <a:spcPct val="200000"/>
              </a:lnSpc>
              <a:buFont typeface="Arial" panose="020B0604020202020204" pitchFamily="34" charset="0"/>
              <a:buChar char="•"/>
            </a:pPr>
            <a:r>
              <a:rPr lang="en-IN" sz="2000" b="1" dirty="0"/>
              <a:t> 1-year mortality  72%. </a:t>
            </a:r>
          </a:p>
          <a:p>
            <a:pPr marL="285750" indent="-285750">
              <a:lnSpc>
                <a:spcPct val="200000"/>
              </a:lnSpc>
              <a:buFont typeface="Arial" panose="020B0604020202020204" pitchFamily="34" charset="0"/>
              <a:buChar char="•"/>
            </a:pPr>
            <a:r>
              <a:rPr lang="en-IN" sz="2000" b="1" dirty="0"/>
              <a:t>Vasodilators Contra indicated</a:t>
            </a:r>
          </a:p>
          <a:p>
            <a:pPr marL="285750" indent="-285750">
              <a:lnSpc>
                <a:spcPct val="200000"/>
              </a:lnSpc>
              <a:buFont typeface="Arial" panose="020B0604020202020204" pitchFamily="34" charset="0"/>
              <a:buChar char="•"/>
            </a:pPr>
            <a:r>
              <a:rPr lang="en-IN" sz="2000" b="1" dirty="0"/>
              <a:t> Management: Bilateral Lung transplant, </a:t>
            </a:r>
            <a:r>
              <a:rPr lang="en-IN" sz="2000" b="1" dirty="0" err="1"/>
              <a:t>immunosupresive</a:t>
            </a:r>
            <a:r>
              <a:rPr lang="en-IN" sz="2000" b="1" dirty="0"/>
              <a:t> Rx, Supplemental oxygen &amp; Palliative Care</a:t>
            </a:r>
          </a:p>
          <a:p>
            <a:pPr>
              <a:lnSpc>
                <a:spcPct val="200000"/>
              </a:lnSpc>
            </a:pPr>
            <a:endParaRPr lang="en-IN" sz="2000" b="1" dirty="0"/>
          </a:p>
        </p:txBody>
      </p:sp>
    </p:spTree>
    <p:extLst>
      <p:ext uri="{BB962C8B-B14F-4D97-AF65-F5344CB8AC3E}">
        <p14:creationId xmlns:p14="http://schemas.microsoft.com/office/powerpoint/2010/main" val="3788957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7FB5FE-C2EB-4030-BADE-0866CCA35FA6}"/>
              </a:ext>
            </a:extLst>
          </p:cNvPr>
          <p:cNvPicPr>
            <a:picLocks noChangeAspect="1"/>
          </p:cNvPicPr>
          <p:nvPr/>
        </p:nvPicPr>
        <p:blipFill rotWithShape="1">
          <a:blip r:embed="rId3"/>
          <a:srcRect l="26667" t="18997" r="17639"/>
          <a:stretch/>
        </p:blipFill>
        <p:spPr>
          <a:xfrm>
            <a:off x="0" y="2048042"/>
            <a:ext cx="6322171" cy="5169693"/>
          </a:xfrm>
          <a:prstGeom prst="rect">
            <a:avLst/>
          </a:prstGeom>
        </p:spPr>
      </p:pic>
      <p:sp>
        <p:nvSpPr>
          <p:cNvPr id="2" name="Title 1">
            <a:extLst>
              <a:ext uri="{FF2B5EF4-FFF2-40B4-BE49-F238E27FC236}">
                <a16:creationId xmlns:a16="http://schemas.microsoft.com/office/drawing/2014/main" id="{E3ED4C1B-4D54-42A4-8C93-57668A77DB06}"/>
              </a:ext>
            </a:extLst>
          </p:cNvPr>
          <p:cNvSpPr>
            <a:spLocks noGrp="1"/>
          </p:cNvSpPr>
          <p:nvPr>
            <p:ph type="title"/>
          </p:nvPr>
        </p:nvSpPr>
        <p:spPr>
          <a:xfrm>
            <a:off x="1434905" y="0"/>
            <a:ext cx="10253233" cy="2048042"/>
          </a:xfrm>
          <a:noFill/>
        </p:spPr>
        <p:txBody>
          <a:bodyPr>
            <a:normAutofit/>
          </a:bodyPr>
          <a:lstStyle/>
          <a:p>
            <a:r>
              <a:rPr lang="en-IN" sz="2400" b="1" dirty="0"/>
              <a:t>Term Baby, Murmur After 7 Days:</a:t>
            </a:r>
            <a:br>
              <a:rPr lang="en-IN" sz="2400" b="1" dirty="0"/>
            </a:br>
            <a:r>
              <a:rPr lang="en-IN" sz="2400" b="1" dirty="0" err="1"/>
              <a:t>VSD</a:t>
            </a:r>
            <a:r>
              <a:rPr lang="en-IN" sz="2400" b="1" dirty="0"/>
              <a:t> diagnosed , </a:t>
            </a:r>
            <a:r>
              <a:rPr lang="en-IN" sz="2400" b="1" dirty="0" err="1"/>
              <a:t>Tachypneic</a:t>
            </a:r>
            <a:br>
              <a:rPr lang="en-IN" sz="2400" b="1" dirty="0"/>
            </a:br>
            <a:r>
              <a:rPr lang="en-IN" sz="2400" b="1" dirty="0"/>
              <a:t>Frusemide Started Locally</a:t>
            </a:r>
            <a:br>
              <a:rPr lang="en-IN" sz="2400" b="1" dirty="0"/>
            </a:br>
            <a:r>
              <a:rPr lang="en-IN" sz="2400" b="1" dirty="0"/>
              <a:t>Delay Due to COVID,</a:t>
            </a:r>
            <a:br>
              <a:rPr lang="en-IN" sz="2400" b="1" dirty="0"/>
            </a:br>
            <a:r>
              <a:rPr lang="en-IN" sz="2400" b="1" dirty="0"/>
              <a:t>Reaches Us at 2 Mo of Age </a:t>
            </a:r>
          </a:p>
        </p:txBody>
      </p:sp>
      <p:sp>
        <p:nvSpPr>
          <p:cNvPr id="4" name="Title 3">
            <a:extLst>
              <a:ext uri="{FF2B5EF4-FFF2-40B4-BE49-F238E27FC236}">
                <a16:creationId xmlns:a16="http://schemas.microsoft.com/office/drawing/2014/main" id="{79F86D5E-95E0-40DE-86F0-34AF5A5B9BFC}"/>
              </a:ext>
            </a:extLst>
          </p:cNvPr>
          <p:cNvSpPr txBox="1">
            <a:spLocks/>
          </p:cNvSpPr>
          <p:nvPr/>
        </p:nvSpPr>
        <p:spPr>
          <a:xfrm>
            <a:off x="0" y="0"/>
            <a:ext cx="1434905" cy="1055077"/>
          </a:xfrm>
          <a:prstGeom prst="rect">
            <a:avLst/>
          </a:prstGeom>
          <a:solidFill>
            <a:schemeClr val="tx1"/>
          </a:solidFill>
          <a:ln>
            <a:solidFill>
              <a:srgbClr val="FFFF00"/>
            </a:solidFill>
          </a:ln>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7</a:t>
            </a:r>
          </a:p>
        </p:txBody>
      </p:sp>
      <p:pic>
        <p:nvPicPr>
          <p:cNvPr id="6" name="Picture 5">
            <a:extLst>
              <a:ext uri="{FF2B5EF4-FFF2-40B4-BE49-F238E27FC236}">
                <a16:creationId xmlns:a16="http://schemas.microsoft.com/office/drawing/2014/main" id="{3797BB7B-F241-4BF5-8C5D-880E8A4A85CE}"/>
              </a:ext>
            </a:extLst>
          </p:cNvPr>
          <p:cNvPicPr>
            <a:picLocks noChangeAspect="1"/>
          </p:cNvPicPr>
          <p:nvPr/>
        </p:nvPicPr>
        <p:blipFill rotWithShape="1">
          <a:blip r:embed="rId4"/>
          <a:srcRect t="19492" r="64583" b="43947"/>
          <a:stretch/>
        </p:blipFill>
        <p:spPr>
          <a:xfrm>
            <a:off x="6327371" y="239925"/>
            <a:ext cx="3657600" cy="2506135"/>
          </a:xfrm>
          <a:prstGeom prst="rect">
            <a:avLst/>
          </a:prstGeom>
        </p:spPr>
      </p:pic>
      <p:sp>
        <p:nvSpPr>
          <p:cNvPr id="7" name="TextBox 6">
            <a:extLst>
              <a:ext uri="{FF2B5EF4-FFF2-40B4-BE49-F238E27FC236}">
                <a16:creationId xmlns:a16="http://schemas.microsoft.com/office/drawing/2014/main" id="{0AC020E6-F30F-4722-AA8E-24E25AF23ADF}"/>
              </a:ext>
            </a:extLst>
          </p:cNvPr>
          <p:cNvSpPr txBox="1"/>
          <p:nvPr/>
        </p:nvSpPr>
        <p:spPr>
          <a:xfrm>
            <a:off x="6327371" y="2323344"/>
            <a:ext cx="3657599" cy="783420"/>
          </a:xfrm>
          <a:prstGeom prst="rect">
            <a:avLst/>
          </a:prstGeom>
          <a:solidFill>
            <a:schemeClr val="accent1"/>
          </a:solidFill>
        </p:spPr>
        <p:txBody>
          <a:bodyPr wrap="square" rtlCol="0">
            <a:spAutoFit/>
          </a:bodyPr>
          <a:lstStyle/>
          <a:p>
            <a:pPr algn="ctr">
              <a:lnSpc>
                <a:spcPct val="150000"/>
              </a:lnSpc>
            </a:pPr>
            <a:r>
              <a:rPr lang="en-IN" sz="1600" b="1" dirty="0"/>
              <a:t>Multiple Muscular VSD</a:t>
            </a:r>
          </a:p>
          <a:p>
            <a:pPr algn="ctr">
              <a:lnSpc>
                <a:spcPct val="150000"/>
              </a:lnSpc>
            </a:pPr>
            <a:r>
              <a:rPr lang="en-IN" sz="1600" b="1" dirty="0"/>
              <a:t>Right to Left Shunt Why?</a:t>
            </a:r>
          </a:p>
        </p:txBody>
      </p:sp>
      <p:sp>
        <p:nvSpPr>
          <p:cNvPr id="8" name="TextBox 7">
            <a:extLst>
              <a:ext uri="{FF2B5EF4-FFF2-40B4-BE49-F238E27FC236}">
                <a16:creationId xmlns:a16="http://schemas.microsoft.com/office/drawing/2014/main" id="{D0A2DC22-2451-4D25-83CD-F5577312E80F}"/>
              </a:ext>
            </a:extLst>
          </p:cNvPr>
          <p:cNvSpPr txBox="1"/>
          <p:nvPr/>
        </p:nvSpPr>
        <p:spPr>
          <a:xfrm>
            <a:off x="6883510" y="3182922"/>
            <a:ext cx="5308490" cy="5006883"/>
          </a:xfrm>
          <a:prstGeom prst="rect">
            <a:avLst/>
          </a:prstGeom>
          <a:solidFill>
            <a:schemeClr val="accent1"/>
          </a:solidFill>
        </p:spPr>
        <p:txBody>
          <a:bodyPr wrap="square" rtlCol="0">
            <a:spAutoFit/>
          </a:bodyPr>
          <a:lstStyle/>
          <a:p>
            <a:pPr>
              <a:lnSpc>
                <a:spcPct val="150000"/>
              </a:lnSpc>
            </a:pPr>
            <a:r>
              <a:rPr lang="en-IN" sz="2400" b="1" dirty="0"/>
              <a:t>Term Baby, Normal Anomaly Scan</a:t>
            </a:r>
          </a:p>
          <a:p>
            <a:pPr>
              <a:lnSpc>
                <a:spcPct val="150000"/>
              </a:lnSpc>
            </a:pPr>
            <a:r>
              <a:rPr lang="en-IN" sz="2400" b="1" dirty="0"/>
              <a:t>No Antenatal/Perinatal Event</a:t>
            </a:r>
          </a:p>
          <a:p>
            <a:pPr>
              <a:lnSpc>
                <a:spcPct val="150000"/>
              </a:lnSpc>
            </a:pPr>
            <a:r>
              <a:rPr lang="en-IN" sz="2400" b="1" dirty="0"/>
              <a:t>Never in NICU</a:t>
            </a:r>
          </a:p>
          <a:p>
            <a:pPr>
              <a:lnSpc>
                <a:spcPct val="150000"/>
              </a:lnSpc>
            </a:pPr>
            <a:r>
              <a:rPr lang="en-IN" sz="2400" b="1" dirty="0"/>
              <a:t>No Upper/Lower Airway Issues</a:t>
            </a:r>
          </a:p>
          <a:p>
            <a:pPr>
              <a:lnSpc>
                <a:spcPct val="150000"/>
              </a:lnSpc>
            </a:pPr>
            <a:r>
              <a:rPr lang="en-IN" sz="2400" b="1" dirty="0"/>
              <a:t>Clinically not Down’s Phenotype</a:t>
            </a:r>
          </a:p>
          <a:p>
            <a:pPr>
              <a:lnSpc>
                <a:spcPct val="150000"/>
              </a:lnSpc>
            </a:pPr>
            <a:r>
              <a:rPr lang="en-IN" sz="2400" b="1" dirty="0"/>
              <a:t>No other hidden shunts</a:t>
            </a:r>
          </a:p>
          <a:p>
            <a:pPr>
              <a:lnSpc>
                <a:spcPct val="150000"/>
              </a:lnSpc>
            </a:pPr>
            <a:endParaRPr lang="en-IN" sz="2400" b="1" dirty="0"/>
          </a:p>
          <a:p>
            <a:pPr>
              <a:lnSpc>
                <a:spcPct val="150000"/>
              </a:lnSpc>
            </a:pPr>
            <a:r>
              <a:rPr lang="en-IN" sz="2400" b="1" dirty="0"/>
              <a:t>What is Happening?</a:t>
            </a:r>
          </a:p>
          <a:p>
            <a:pPr>
              <a:lnSpc>
                <a:spcPct val="150000"/>
              </a:lnSpc>
            </a:pPr>
            <a:endParaRPr lang="en-IN" sz="2400" b="1" dirty="0"/>
          </a:p>
        </p:txBody>
      </p:sp>
    </p:spTree>
    <p:extLst>
      <p:ext uri="{BB962C8B-B14F-4D97-AF65-F5344CB8AC3E}">
        <p14:creationId xmlns:p14="http://schemas.microsoft.com/office/powerpoint/2010/main" val="275003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422DB4-D60F-4D26-B936-42591827FB62}"/>
              </a:ext>
            </a:extLst>
          </p:cNvPr>
          <p:cNvPicPr>
            <a:picLocks noChangeAspect="1"/>
          </p:cNvPicPr>
          <p:nvPr/>
        </p:nvPicPr>
        <p:blipFill rotWithShape="1">
          <a:blip r:embed="rId3"/>
          <a:srcRect t="10105" r="60556" b="42712"/>
          <a:stretch/>
        </p:blipFill>
        <p:spPr>
          <a:xfrm>
            <a:off x="1" y="33869"/>
            <a:ext cx="2574388" cy="1731367"/>
          </a:xfrm>
          <a:prstGeom prst="rect">
            <a:avLst/>
          </a:prstGeom>
        </p:spPr>
      </p:pic>
      <p:grpSp>
        <p:nvGrpSpPr>
          <p:cNvPr id="12" name="Group 11">
            <a:extLst>
              <a:ext uri="{FF2B5EF4-FFF2-40B4-BE49-F238E27FC236}">
                <a16:creationId xmlns:a16="http://schemas.microsoft.com/office/drawing/2014/main" id="{2D9A42B8-11A8-43D4-AF0A-62608A2F429E}"/>
              </a:ext>
            </a:extLst>
          </p:cNvPr>
          <p:cNvGrpSpPr/>
          <p:nvPr/>
        </p:nvGrpSpPr>
        <p:grpSpPr>
          <a:xfrm>
            <a:off x="4248442" y="2686929"/>
            <a:ext cx="8011289" cy="4137206"/>
            <a:chOff x="4148666" y="2269067"/>
            <a:chExt cx="8111066" cy="4555068"/>
          </a:xfrm>
        </p:grpSpPr>
        <p:pic>
          <p:nvPicPr>
            <p:cNvPr id="9" name="Picture 8">
              <a:extLst>
                <a:ext uri="{FF2B5EF4-FFF2-40B4-BE49-F238E27FC236}">
                  <a16:creationId xmlns:a16="http://schemas.microsoft.com/office/drawing/2014/main" id="{28E74D87-9EF8-4E09-9209-A8E806D1DAA1}"/>
                </a:ext>
              </a:extLst>
            </p:cNvPr>
            <p:cNvPicPr>
              <a:picLocks noChangeAspect="1"/>
            </p:cNvPicPr>
            <p:nvPr/>
          </p:nvPicPr>
          <p:blipFill rotWithShape="1">
            <a:blip r:embed="rId4"/>
            <a:srcRect l="9862" t="19244" r="23610" b="14303"/>
            <a:stretch/>
          </p:blipFill>
          <p:spPr>
            <a:xfrm>
              <a:off x="4148666" y="2269067"/>
              <a:ext cx="8111066" cy="4555068"/>
            </a:xfrm>
            <a:prstGeom prst="rect">
              <a:avLst/>
            </a:prstGeom>
          </p:spPr>
        </p:pic>
        <p:sp>
          <p:nvSpPr>
            <p:cNvPr id="10" name="Rectangle 9">
              <a:extLst>
                <a:ext uri="{FF2B5EF4-FFF2-40B4-BE49-F238E27FC236}">
                  <a16:creationId xmlns:a16="http://schemas.microsoft.com/office/drawing/2014/main" id="{A439BCFB-547B-4C9F-9221-39A68BF75E09}"/>
                </a:ext>
              </a:extLst>
            </p:cNvPr>
            <p:cNvSpPr/>
            <p:nvPr/>
          </p:nvSpPr>
          <p:spPr>
            <a:xfrm>
              <a:off x="5825066" y="4153742"/>
              <a:ext cx="1828800" cy="10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C5D1FA8-505E-41C8-B02E-23C9683061B9}"/>
                </a:ext>
              </a:extLst>
            </p:cNvPr>
            <p:cNvSpPr/>
            <p:nvPr/>
          </p:nvSpPr>
          <p:spPr>
            <a:xfrm>
              <a:off x="5808131" y="3950544"/>
              <a:ext cx="1828800" cy="10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3" name="TextBox 12">
            <a:extLst>
              <a:ext uri="{FF2B5EF4-FFF2-40B4-BE49-F238E27FC236}">
                <a16:creationId xmlns:a16="http://schemas.microsoft.com/office/drawing/2014/main" id="{303DD0A2-EE08-48DF-9744-2A21704145D3}"/>
              </a:ext>
            </a:extLst>
          </p:cNvPr>
          <p:cNvSpPr txBox="1"/>
          <p:nvPr/>
        </p:nvSpPr>
        <p:spPr>
          <a:xfrm>
            <a:off x="7484533" y="474133"/>
            <a:ext cx="184731" cy="369332"/>
          </a:xfrm>
          <a:prstGeom prst="rect">
            <a:avLst/>
          </a:prstGeom>
          <a:noFill/>
        </p:spPr>
        <p:txBody>
          <a:bodyPr wrap="none" rtlCol="0">
            <a:spAutoFit/>
          </a:bodyPr>
          <a:lstStyle/>
          <a:p>
            <a:endParaRPr lang="en-IN" dirty="0"/>
          </a:p>
        </p:txBody>
      </p:sp>
      <p:sp>
        <p:nvSpPr>
          <p:cNvPr id="14" name="TextBox 13">
            <a:extLst>
              <a:ext uri="{FF2B5EF4-FFF2-40B4-BE49-F238E27FC236}">
                <a16:creationId xmlns:a16="http://schemas.microsoft.com/office/drawing/2014/main" id="{3013FFC0-1B9D-40C3-8289-B0B1519E22DB}"/>
              </a:ext>
            </a:extLst>
          </p:cNvPr>
          <p:cNvSpPr txBox="1"/>
          <p:nvPr/>
        </p:nvSpPr>
        <p:spPr>
          <a:xfrm>
            <a:off x="4725268" y="43406"/>
            <a:ext cx="4882965" cy="1295868"/>
          </a:xfrm>
          <a:prstGeom prst="rect">
            <a:avLst/>
          </a:prstGeom>
          <a:solidFill>
            <a:schemeClr val="accent2"/>
          </a:solidFill>
        </p:spPr>
        <p:txBody>
          <a:bodyPr wrap="square" rtlCol="0">
            <a:spAutoFit/>
          </a:bodyPr>
          <a:lstStyle/>
          <a:p>
            <a:pPr>
              <a:lnSpc>
                <a:spcPct val="150000"/>
              </a:lnSpc>
            </a:pPr>
            <a:r>
              <a:rPr lang="en-IN" b="1" dirty="0"/>
              <a:t>Genetic aetiology : Grp 1. 1.2</a:t>
            </a:r>
          </a:p>
          <a:p>
            <a:pPr>
              <a:lnSpc>
                <a:spcPct val="150000"/>
              </a:lnSpc>
            </a:pPr>
            <a:r>
              <a:rPr lang="en-IN" b="1" dirty="0"/>
              <a:t>25-30% of IPAH are actually heritable PAH</a:t>
            </a:r>
          </a:p>
          <a:p>
            <a:pPr>
              <a:lnSpc>
                <a:spcPct val="150000"/>
              </a:lnSpc>
            </a:pPr>
            <a:r>
              <a:rPr lang="en-IN" b="1" dirty="0"/>
              <a:t>Detailed Genetic counselling required</a:t>
            </a:r>
          </a:p>
        </p:txBody>
      </p:sp>
      <p:pic>
        <p:nvPicPr>
          <p:cNvPr id="15" name="Picture 14">
            <a:extLst>
              <a:ext uri="{FF2B5EF4-FFF2-40B4-BE49-F238E27FC236}">
                <a16:creationId xmlns:a16="http://schemas.microsoft.com/office/drawing/2014/main" id="{E82ECFAB-56CF-4A6E-BDF2-4F9E4631F0F6}"/>
              </a:ext>
            </a:extLst>
          </p:cNvPr>
          <p:cNvPicPr>
            <a:picLocks noChangeAspect="1"/>
          </p:cNvPicPr>
          <p:nvPr/>
        </p:nvPicPr>
        <p:blipFill rotWithShape="1">
          <a:blip r:embed="rId5"/>
          <a:srcRect l="18889" t="22950" r="20000" b="20232"/>
          <a:stretch/>
        </p:blipFill>
        <p:spPr>
          <a:xfrm>
            <a:off x="-98474" y="1765236"/>
            <a:ext cx="7450668" cy="3894667"/>
          </a:xfrm>
          <a:prstGeom prst="rect">
            <a:avLst/>
          </a:prstGeom>
        </p:spPr>
      </p:pic>
    </p:spTree>
    <p:extLst>
      <p:ext uri="{BB962C8B-B14F-4D97-AF65-F5344CB8AC3E}">
        <p14:creationId xmlns:p14="http://schemas.microsoft.com/office/powerpoint/2010/main" val="427131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EE2478-C761-4152-A9B7-74E0DD3F2B5C}"/>
              </a:ext>
            </a:extLst>
          </p:cNvPr>
          <p:cNvSpPr txBox="1">
            <a:spLocks/>
          </p:cNvSpPr>
          <p:nvPr/>
        </p:nvSpPr>
        <p:spPr>
          <a:xfrm>
            <a:off x="19267" y="-52735"/>
            <a:ext cx="2554601" cy="1080000"/>
          </a:xfrm>
          <a:prstGeom prst="rect">
            <a:avLst/>
          </a:prstGeom>
          <a:solidFill>
            <a:schemeClr val="tx1"/>
          </a:solidFill>
          <a:ln>
            <a:solidFill>
              <a:srgbClr val="FFFF00"/>
            </a:solidFill>
          </a:ln>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8</a:t>
            </a:r>
          </a:p>
        </p:txBody>
      </p:sp>
      <p:sp>
        <p:nvSpPr>
          <p:cNvPr id="6" name="Title 5">
            <a:extLst>
              <a:ext uri="{FF2B5EF4-FFF2-40B4-BE49-F238E27FC236}">
                <a16:creationId xmlns:a16="http://schemas.microsoft.com/office/drawing/2014/main" id="{3B2AFF74-FAEF-4D47-A3CD-19FB8868F076}"/>
              </a:ext>
            </a:extLst>
          </p:cNvPr>
          <p:cNvSpPr>
            <a:spLocks noGrp="1"/>
          </p:cNvSpPr>
          <p:nvPr>
            <p:ph type="title"/>
          </p:nvPr>
        </p:nvSpPr>
        <p:spPr>
          <a:xfrm>
            <a:off x="2573867" y="20774"/>
            <a:ext cx="9598865" cy="1752599"/>
          </a:xfrm>
          <a:solidFill>
            <a:schemeClr val="accent1"/>
          </a:solidFill>
        </p:spPr>
        <p:txBody>
          <a:bodyPr>
            <a:normAutofit/>
          </a:bodyPr>
          <a:lstStyle/>
          <a:p>
            <a:r>
              <a:rPr lang="en-IN" sz="3200" b="1" dirty="0"/>
              <a:t>9 Days F/Term/SGA/Admitted with Respiratory Distress, On HFNC </a:t>
            </a:r>
            <a:r>
              <a:rPr lang="en-IN" sz="3200" b="1" dirty="0" err="1"/>
              <a:t>Sats</a:t>
            </a:r>
            <a:r>
              <a:rPr lang="en-IN" sz="3200" b="1" dirty="0"/>
              <a:t> =88%, Afebrile, </a:t>
            </a:r>
            <a:r>
              <a:rPr lang="en-IN" sz="3200" b="1" dirty="0">
                <a:sym typeface="Symbol" panose="05050102010706020507" pitchFamily="18" charset="2"/>
              </a:rPr>
              <a:t></a:t>
            </a:r>
            <a:r>
              <a:rPr lang="en-IN" sz="3200" b="1" dirty="0"/>
              <a:t> Air Entry Right Side, ? Heart Sounds More On Right</a:t>
            </a:r>
          </a:p>
        </p:txBody>
      </p:sp>
      <p:pic>
        <p:nvPicPr>
          <p:cNvPr id="7" name="Picture 6">
            <a:extLst>
              <a:ext uri="{FF2B5EF4-FFF2-40B4-BE49-F238E27FC236}">
                <a16:creationId xmlns:a16="http://schemas.microsoft.com/office/drawing/2014/main" id="{EB17C0B1-7573-4966-975A-A1480F838886}"/>
              </a:ext>
            </a:extLst>
          </p:cNvPr>
          <p:cNvPicPr>
            <a:picLocks noChangeAspect="1"/>
          </p:cNvPicPr>
          <p:nvPr/>
        </p:nvPicPr>
        <p:blipFill rotWithShape="1">
          <a:blip r:embed="rId3"/>
          <a:srcRect l="53576" t="17806" r="24787" b="46150"/>
          <a:stretch/>
        </p:blipFill>
        <p:spPr>
          <a:xfrm>
            <a:off x="-3" y="1805694"/>
            <a:ext cx="3500946" cy="3278933"/>
          </a:xfrm>
          <a:prstGeom prst="rect">
            <a:avLst/>
          </a:prstGeom>
        </p:spPr>
      </p:pic>
      <p:pic>
        <p:nvPicPr>
          <p:cNvPr id="8" name="Picture 7">
            <a:extLst>
              <a:ext uri="{FF2B5EF4-FFF2-40B4-BE49-F238E27FC236}">
                <a16:creationId xmlns:a16="http://schemas.microsoft.com/office/drawing/2014/main" id="{A4BD14CA-0BCD-4593-96F9-29AC4689AF99}"/>
              </a:ext>
            </a:extLst>
          </p:cNvPr>
          <p:cNvPicPr>
            <a:picLocks noChangeAspect="1"/>
          </p:cNvPicPr>
          <p:nvPr/>
        </p:nvPicPr>
        <p:blipFill rotWithShape="1">
          <a:blip r:embed="rId4"/>
          <a:srcRect l="56591" t="26136" r="10341" b="30568"/>
          <a:stretch/>
        </p:blipFill>
        <p:spPr>
          <a:xfrm>
            <a:off x="7301339" y="1805694"/>
            <a:ext cx="4454405" cy="3278933"/>
          </a:xfrm>
          <a:prstGeom prst="rect">
            <a:avLst/>
          </a:prstGeom>
        </p:spPr>
      </p:pic>
      <p:pic>
        <p:nvPicPr>
          <p:cNvPr id="9" name="Picture 8">
            <a:extLst>
              <a:ext uri="{FF2B5EF4-FFF2-40B4-BE49-F238E27FC236}">
                <a16:creationId xmlns:a16="http://schemas.microsoft.com/office/drawing/2014/main" id="{B8B055D2-5E2A-453A-8483-71F0F76D9354}"/>
              </a:ext>
            </a:extLst>
          </p:cNvPr>
          <p:cNvPicPr>
            <a:picLocks noChangeAspect="1"/>
          </p:cNvPicPr>
          <p:nvPr/>
        </p:nvPicPr>
        <p:blipFill rotWithShape="1">
          <a:blip r:embed="rId5"/>
          <a:srcRect l="63464" t="9537" r="8863" b="21236"/>
          <a:stretch/>
        </p:blipFill>
        <p:spPr>
          <a:xfrm>
            <a:off x="3500943" y="1913704"/>
            <a:ext cx="4454405" cy="4877394"/>
          </a:xfrm>
          <a:prstGeom prst="rect">
            <a:avLst/>
          </a:prstGeom>
        </p:spPr>
      </p:pic>
    </p:spTree>
    <p:extLst>
      <p:ext uri="{BB962C8B-B14F-4D97-AF65-F5344CB8AC3E}">
        <p14:creationId xmlns:p14="http://schemas.microsoft.com/office/powerpoint/2010/main" val="231387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EE67-D208-450F-8117-8AA8CFB1DD34}"/>
              </a:ext>
            </a:extLst>
          </p:cNvPr>
          <p:cNvSpPr>
            <a:spLocks noGrp="1"/>
          </p:cNvSpPr>
          <p:nvPr>
            <p:ph type="title"/>
          </p:nvPr>
        </p:nvSpPr>
        <p:spPr>
          <a:xfrm>
            <a:off x="0" y="266695"/>
            <a:ext cx="10018713" cy="1116000"/>
          </a:xfrm>
          <a:solidFill>
            <a:schemeClr val="accent2"/>
          </a:solidFill>
        </p:spPr>
        <p:txBody>
          <a:bodyPr/>
          <a:lstStyle/>
          <a:p>
            <a:r>
              <a:rPr lang="en-IN" b="1" dirty="0"/>
              <a:t>Diagnosis : Scimitar Syndrome</a:t>
            </a:r>
          </a:p>
        </p:txBody>
      </p:sp>
      <p:sp>
        <p:nvSpPr>
          <p:cNvPr id="3" name="Content Placeholder 2">
            <a:extLst>
              <a:ext uri="{FF2B5EF4-FFF2-40B4-BE49-F238E27FC236}">
                <a16:creationId xmlns:a16="http://schemas.microsoft.com/office/drawing/2014/main" id="{FC3A02D0-3170-47D8-8990-B376555E43E1}"/>
              </a:ext>
            </a:extLst>
          </p:cNvPr>
          <p:cNvSpPr>
            <a:spLocks noGrp="1"/>
          </p:cNvSpPr>
          <p:nvPr>
            <p:ph sz="half" idx="1"/>
          </p:nvPr>
        </p:nvSpPr>
        <p:spPr>
          <a:xfrm>
            <a:off x="136745" y="2171702"/>
            <a:ext cx="4895055" cy="4381506"/>
          </a:xfrm>
          <a:solidFill>
            <a:schemeClr val="accent2"/>
          </a:solidFill>
        </p:spPr>
        <p:txBody>
          <a:bodyPr>
            <a:normAutofit fontScale="92500" lnSpcReduction="10000"/>
          </a:bodyPr>
          <a:lstStyle/>
          <a:p>
            <a:pPr>
              <a:lnSpc>
                <a:spcPct val="160000"/>
              </a:lnSpc>
            </a:pPr>
            <a:r>
              <a:rPr lang="en-IN" b="1" dirty="0"/>
              <a:t>Anomalous venous drainage of part /whole of right lung to IVC</a:t>
            </a:r>
          </a:p>
          <a:p>
            <a:pPr>
              <a:lnSpc>
                <a:spcPct val="160000"/>
              </a:lnSpc>
            </a:pPr>
            <a:r>
              <a:rPr lang="en-IN" b="1" dirty="0"/>
              <a:t>Right lung hypoplasia</a:t>
            </a:r>
          </a:p>
          <a:p>
            <a:pPr>
              <a:lnSpc>
                <a:spcPct val="160000"/>
              </a:lnSpc>
            </a:pPr>
            <a:r>
              <a:rPr lang="en-IN" b="1" dirty="0"/>
              <a:t>Aorto-pulmonary collaterals</a:t>
            </a:r>
          </a:p>
          <a:p>
            <a:pPr>
              <a:lnSpc>
                <a:spcPct val="160000"/>
              </a:lnSpc>
            </a:pPr>
            <a:r>
              <a:rPr lang="en-IN" b="1" dirty="0"/>
              <a:t>Associated CHD</a:t>
            </a:r>
          </a:p>
          <a:p>
            <a:pPr>
              <a:lnSpc>
                <a:spcPct val="160000"/>
              </a:lnSpc>
            </a:pPr>
            <a:r>
              <a:rPr lang="en-IN" b="1" dirty="0"/>
              <a:t>Presentation from neonates&gt; Infants&gt;adolescents&gt;adults</a:t>
            </a:r>
          </a:p>
          <a:p>
            <a:pPr>
              <a:lnSpc>
                <a:spcPct val="160000"/>
              </a:lnSpc>
            </a:pPr>
            <a:r>
              <a:rPr lang="en-IN" b="1" dirty="0"/>
              <a:t>Symptoms: respiratory &amp; cardiac predominant (CCF , PAH)</a:t>
            </a:r>
          </a:p>
        </p:txBody>
      </p:sp>
      <p:pic>
        <p:nvPicPr>
          <p:cNvPr id="5" name="New picture">
            <a:extLst>
              <a:ext uri="{FF2B5EF4-FFF2-40B4-BE49-F238E27FC236}">
                <a16:creationId xmlns:a16="http://schemas.microsoft.com/office/drawing/2014/main" id="{A008A60D-E779-4845-8995-7AAD80E59F6C}"/>
              </a:ext>
            </a:extLst>
          </p:cNvPr>
          <p:cNvPicPr/>
          <p:nvPr/>
        </p:nvPicPr>
        <p:blipFill>
          <a:blip r:embed="rId3"/>
          <a:stretch>
            <a:fillRect/>
          </a:stretch>
        </p:blipFill>
        <p:spPr>
          <a:xfrm>
            <a:off x="5256259" y="2174160"/>
            <a:ext cx="5260640" cy="4457700"/>
          </a:xfrm>
          <a:prstGeom prst="rect">
            <a:avLst/>
          </a:prstGeom>
        </p:spPr>
      </p:pic>
      <p:sp>
        <p:nvSpPr>
          <p:cNvPr id="6" name="TextBox 5">
            <a:extLst>
              <a:ext uri="{FF2B5EF4-FFF2-40B4-BE49-F238E27FC236}">
                <a16:creationId xmlns:a16="http://schemas.microsoft.com/office/drawing/2014/main" id="{1519B29B-D6B7-449D-B9CA-475EB306D1C9}"/>
              </a:ext>
            </a:extLst>
          </p:cNvPr>
          <p:cNvSpPr txBox="1"/>
          <p:nvPr/>
        </p:nvSpPr>
        <p:spPr>
          <a:xfrm>
            <a:off x="136745" y="1431522"/>
            <a:ext cx="9213356" cy="646331"/>
          </a:xfrm>
          <a:prstGeom prst="rect">
            <a:avLst/>
          </a:prstGeom>
          <a:noFill/>
        </p:spPr>
        <p:txBody>
          <a:bodyPr wrap="none" rtlCol="0">
            <a:spAutoFit/>
          </a:bodyPr>
          <a:lstStyle/>
          <a:p>
            <a:r>
              <a:rPr lang="en-IN" b="1" dirty="0"/>
              <a:t>Survival poor in infantile presentation, associated CHD &amp; PAH</a:t>
            </a:r>
          </a:p>
          <a:p>
            <a:r>
              <a:rPr lang="en-IN" b="1" dirty="0"/>
              <a:t>Late Stenosis of Pulmonary vein to be looked. Adult survival `80%, Mortality 18.8% infancy</a:t>
            </a:r>
          </a:p>
        </p:txBody>
      </p:sp>
    </p:spTree>
    <p:extLst>
      <p:ext uri="{BB962C8B-B14F-4D97-AF65-F5344CB8AC3E}">
        <p14:creationId xmlns:p14="http://schemas.microsoft.com/office/powerpoint/2010/main" val="61422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9DEF6-D703-499C-A837-14C5116C8388}"/>
              </a:ext>
            </a:extLst>
          </p:cNvPr>
          <p:cNvSpPr>
            <a:spLocks noGrp="1"/>
          </p:cNvSpPr>
          <p:nvPr>
            <p:ph type="title"/>
          </p:nvPr>
        </p:nvSpPr>
        <p:spPr>
          <a:xfrm>
            <a:off x="1441089" y="101582"/>
            <a:ext cx="8153078" cy="1296000"/>
          </a:xfrm>
          <a:solidFill>
            <a:schemeClr val="accent2"/>
          </a:solidFill>
          <a:ln>
            <a:noFill/>
          </a:ln>
        </p:spPr>
        <p:txBody>
          <a:bodyPr>
            <a:noAutofit/>
          </a:bodyPr>
          <a:lstStyle/>
          <a:p>
            <a:r>
              <a:rPr lang="en-US" sz="2800" b="1" dirty="0"/>
              <a:t>8 month old ,</a:t>
            </a:r>
            <a:r>
              <a:rPr lang="en-US" sz="2800" b="1" dirty="0" err="1"/>
              <a:t>Wt</a:t>
            </a:r>
            <a:r>
              <a:rPr lang="en-US" sz="2800" b="1" dirty="0"/>
              <a:t> 6 kg </a:t>
            </a:r>
            <a:br>
              <a:rPr lang="en-US" sz="2800" b="1" dirty="0"/>
            </a:br>
            <a:r>
              <a:rPr lang="en-US" sz="2800" b="1" dirty="0"/>
              <a:t>CHF with </a:t>
            </a:r>
            <a:r>
              <a:rPr lang="en-US" sz="2800" b="1" dirty="0" err="1"/>
              <a:t>PAH,cyanosis</a:t>
            </a:r>
            <a:r>
              <a:rPr lang="en-US" sz="2800" b="1" dirty="0"/>
              <a:t> (SpO2 78%)</a:t>
            </a:r>
            <a:br>
              <a:rPr lang="en-US" sz="2800" b="1" dirty="0"/>
            </a:br>
            <a:r>
              <a:rPr lang="en-US" sz="2800" b="1" dirty="0"/>
              <a:t>Outside  echo at 2months of age : VSD R-L shunt</a:t>
            </a:r>
            <a:endParaRPr lang="en-IN" sz="2800" b="1" dirty="0"/>
          </a:p>
        </p:txBody>
      </p:sp>
      <p:sp>
        <p:nvSpPr>
          <p:cNvPr id="5" name="Title 3">
            <a:extLst>
              <a:ext uri="{FF2B5EF4-FFF2-40B4-BE49-F238E27FC236}">
                <a16:creationId xmlns:a16="http://schemas.microsoft.com/office/drawing/2014/main" id="{8A1E76E9-22AD-41E2-B05F-F793E107351E}"/>
              </a:ext>
            </a:extLst>
          </p:cNvPr>
          <p:cNvSpPr txBox="1">
            <a:spLocks/>
          </p:cNvSpPr>
          <p:nvPr/>
        </p:nvSpPr>
        <p:spPr>
          <a:xfrm>
            <a:off x="19267" y="-52735"/>
            <a:ext cx="1401569" cy="1080000"/>
          </a:xfrm>
          <a:prstGeom prst="rect">
            <a:avLst/>
          </a:prstGeom>
          <a:solidFill>
            <a:schemeClr val="tx1"/>
          </a:solidFill>
          <a:ln>
            <a:solidFill>
              <a:srgbClr val="FFFF00"/>
            </a:solidFill>
          </a:ln>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dirty="0">
                <a:ln>
                  <a:solidFill>
                    <a:srgbClr val="FFFF00"/>
                  </a:solidFill>
                </a:ln>
                <a:solidFill>
                  <a:srgbClr val="FF0000"/>
                </a:solidFill>
              </a:rPr>
              <a:t>CASE # 9</a:t>
            </a:r>
          </a:p>
        </p:txBody>
      </p:sp>
      <p:sp>
        <p:nvSpPr>
          <p:cNvPr id="6" name="Rectangle 5">
            <a:extLst>
              <a:ext uri="{FF2B5EF4-FFF2-40B4-BE49-F238E27FC236}">
                <a16:creationId xmlns:a16="http://schemas.microsoft.com/office/drawing/2014/main" id="{EB505EA1-691A-488A-829A-38C50D583E75}"/>
              </a:ext>
            </a:extLst>
          </p:cNvPr>
          <p:cNvSpPr/>
          <p:nvPr/>
        </p:nvSpPr>
        <p:spPr>
          <a:xfrm>
            <a:off x="-60943" y="1372805"/>
            <a:ext cx="6668910" cy="5440207"/>
          </a:xfrm>
          <a:prstGeom prst="rect">
            <a:avLst/>
          </a:prstGeom>
          <a:solidFill>
            <a:schemeClr val="accent2"/>
          </a:solidFill>
        </p:spPr>
        <p:txBody>
          <a:bodyPr wrap="square">
            <a:spAutoFit/>
          </a:bodyPr>
          <a:lstStyle/>
          <a:p>
            <a:pPr>
              <a:lnSpc>
                <a:spcPct val="200000"/>
              </a:lnSpc>
            </a:pPr>
            <a:r>
              <a:rPr lang="en-US" sz="1600" b="1" dirty="0"/>
              <a:t>CXR: cardiomegaly with increased PBF</a:t>
            </a:r>
          </a:p>
          <a:p>
            <a:pPr>
              <a:lnSpc>
                <a:spcPct val="200000"/>
              </a:lnSpc>
            </a:pPr>
            <a:r>
              <a:rPr lang="en-US" sz="1600" b="1" dirty="0"/>
              <a:t>Repeat echo:</a:t>
            </a:r>
          </a:p>
          <a:p>
            <a:pPr lvl="1">
              <a:lnSpc>
                <a:spcPct val="200000"/>
              </a:lnSpc>
            </a:pPr>
            <a:r>
              <a:rPr lang="en-US" sz="1600" b="1" dirty="0"/>
              <a:t>large </a:t>
            </a:r>
            <a:r>
              <a:rPr lang="en-US" sz="1600" b="1" dirty="0" err="1"/>
              <a:t>Perimembranous</a:t>
            </a:r>
            <a:r>
              <a:rPr lang="en-US" sz="1600" b="1" dirty="0"/>
              <a:t> </a:t>
            </a:r>
            <a:r>
              <a:rPr lang="en-US" sz="1600" b="1" dirty="0" err="1"/>
              <a:t>VSD+mid</a:t>
            </a:r>
            <a:r>
              <a:rPr lang="en-US" sz="1600" b="1" dirty="0"/>
              <a:t> muscular VSD, ASD , Dominant R-L shunt, severe PAH,</a:t>
            </a:r>
          </a:p>
          <a:p>
            <a:pPr lvl="1">
              <a:lnSpc>
                <a:spcPct val="200000"/>
              </a:lnSpc>
            </a:pPr>
            <a:r>
              <a:rPr lang="en-US" sz="1600" b="1" i="1" dirty="0"/>
              <a:t>“Suspicion of abnormal  hepatic  venous channel seen “ in </a:t>
            </a:r>
            <a:r>
              <a:rPr lang="en-US" sz="1600" b="1" dirty="0"/>
              <a:t> subcostal imaging in liver tissue: Also seen in </a:t>
            </a:r>
            <a:r>
              <a:rPr lang="en-US" sz="1600" b="1" u="sng" dirty="0"/>
              <a:t>Abdominal Doppler </a:t>
            </a:r>
            <a:endParaRPr lang="en-US" sz="1600" b="1" dirty="0"/>
          </a:p>
          <a:p>
            <a:pPr>
              <a:lnSpc>
                <a:spcPct val="200000"/>
              </a:lnSpc>
            </a:pPr>
            <a:r>
              <a:rPr lang="en-US" sz="1600" b="1" u="sng" dirty="0"/>
              <a:t>CT angiography : </a:t>
            </a:r>
            <a:r>
              <a:rPr lang="en-US" sz="1600" b="1" dirty="0"/>
              <a:t> large Type II Abernathy malformation </a:t>
            </a:r>
          </a:p>
          <a:p>
            <a:pPr>
              <a:lnSpc>
                <a:spcPct val="200000"/>
              </a:lnSpc>
            </a:pPr>
            <a:r>
              <a:rPr lang="en-US" sz="1600" b="1" dirty="0"/>
              <a:t>12mm Vascular plug was used to successfully  close the </a:t>
            </a:r>
            <a:r>
              <a:rPr lang="en-US" sz="1600" b="1" dirty="0" err="1"/>
              <a:t>Venovenous</a:t>
            </a:r>
            <a:r>
              <a:rPr lang="en-US" sz="1600" b="1" dirty="0"/>
              <a:t> collateral</a:t>
            </a:r>
          </a:p>
          <a:p>
            <a:pPr>
              <a:lnSpc>
                <a:spcPct val="200000"/>
              </a:lnSpc>
            </a:pPr>
            <a:r>
              <a:rPr lang="en-US" sz="1600" b="1" u="sng" dirty="0">
                <a:solidFill>
                  <a:srgbClr val="FF0000"/>
                </a:solidFill>
              </a:rPr>
              <a:t>Abernathy malformation is one of the causes of Hepatopulmonary syndrome</a:t>
            </a:r>
            <a:r>
              <a:rPr lang="en-US" sz="1600" b="1" dirty="0">
                <a:solidFill>
                  <a:srgbClr val="FF0000"/>
                </a:solidFill>
              </a:rPr>
              <a:t>. </a:t>
            </a:r>
          </a:p>
        </p:txBody>
      </p:sp>
      <p:pic>
        <p:nvPicPr>
          <p:cNvPr id="7" name="Picture 4">
            <a:extLst>
              <a:ext uri="{FF2B5EF4-FFF2-40B4-BE49-F238E27FC236}">
                <a16:creationId xmlns:a16="http://schemas.microsoft.com/office/drawing/2014/main" id="{DBCFF391-3E00-4136-9413-E1227D0FA072}"/>
              </a:ext>
            </a:extLst>
          </p:cNvPr>
          <p:cNvPicPr>
            <a:picLocks noChangeAspect="1" noChangeArrowheads="1"/>
          </p:cNvPicPr>
          <p:nvPr/>
        </p:nvPicPr>
        <p:blipFill rotWithShape="1">
          <a:blip r:embed="rId3"/>
          <a:srcRect l="15075" r="10277"/>
          <a:stretch/>
        </p:blipFill>
        <p:spPr bwMode="auto">
          <a:xfrm>
            <a:off x="6628220" y="1371658"/>
            <a:ext cx="3644485" cy="2631852"/>
          </a:xfrm>
          <a:prstGeom prst="rect">
            <a:avLst/>
          </a:prstGeom>
          <a:noFill/>
          <a:ln w="9525">
            <a:noFill/>
            <a:miter lim="800000"/>
            <a:headEnd/>
            <a:tailEnd/>
          </a:ln>
          <a:effectLst/>
        </p:spPr>
      </p:pic>
      <p:pic>
        <p:nvPicPr>
          <p:cNvPr id="8" name="Picture 7">
            <a:extLst>
              <a:ext uri="{FF2B5EF4-FFF2-40B4-BE49-F238E27FC236}">
                <a16:creationId xmlns:a16="http://schemas.microsoft.com/office/drawing/2014/main" id="{10BA42D3-3103-4CD7-99A1-1687F4291D5E}"/>
              </a:ext>
            </a:extLst>
          </p:cNvPr>
          <p:cNvPicPr>
            <a:picLocks noChangeAspect="1" noChangeArrowheads="1"/>
          </p:cNvPicPr>
          <p:nvPr/>
        </p:nvPicPr>
        <p:blipFill rotWithShape="1">
          <a:blip r:embed="rId4" cstate="print"/>
          <a:srcRect l="15668" r="14453"/>
          <a:stretch/>
        </p:blipFill>
        <p:spPr bwMode="auto">
          <a:xfrm>
            <a:off x="8613213" y="3591007"/>
            <a:ext cx="3589266" cy="3566949"/>
          </a:xfrm>
          <a:prstGeom prst="rect">
            <a:avLst/>
          </a:prstGeom>
          <a:noFill/>
          <a:ln w="9525">
            <a:noFill/>
            <a:miter lim="800000"/>
            <a:headEnd/>
            <a:tailEnd/>
          </a:ln>
          <a:effectLst/>
        </p:spPr>
      </p:pic>
    </p:spTree>
    <p:extLst>
      <p:ext uri="{BB962C8B-B14F-4D97-AF65-F5344CB8AC3E}">
        <p14:creationId xmlns:p14="http://schemas.microsoft.com/office/powerpoint/2010/main" val="291378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D722E9-7D82-402F-9FE7-D4788411A80B}"/>
              </a:ext>
            </a:extLst>
          </p:cNvPr>
          <p:cNvSpPr>
            <a:spLocks noGrp="1"/>
          </p:cNvSpPr>
          <p:nvPr>
            <p:ph type="title"/>
          </p:nvPr>
        </p:nvSpPr>
        <p:spPr>
          <a:xfrm>
            <a:off x="0" y="0"/>
            <a:ext cx="10018713" cy="936000"/>
          </a:xfrm>
          <a:solidFill>
            <a:srgbClr val="FFC000"/>
          </a:solidFill>
        </p:spPr>
        <p:txBody>
          <a:bodyPr/>
          <a:lstStyle/>
          <a:p>
            <a:r>
              <a:rPr lang="en-IN" b="1" dirty="0"/>
              <a:t>Diagnostic Algorithm in PH</a:t>
            </a:r>
          </a:p>
        </p:txBody>
      </p:sp>
      <p:grpSp>
        <p:nvGrpSpPr>
          <p:cNvPr id="7" name="Group 6">
            <a:extLst>
              <a:ext uri="{FF2B5EF4-FFF2-40B4-BE49-F238E27FC236}">
                <a16:creationId xmlns:a16="http://schemas.microsoft.com/office/drawing/2014/main" id="{688A3201-B17C-42E3-9039-1C06B0581F41}"/>
              </a:ext>
            </a:extLst>
          </p:cNvPr>
          <p:cNvGrpSpPr/>
          <p:nvPr/>
        </p:nvGrpSpPr>
        <p:grpSpPr>
          <a:xfrm>
            <a:off x="2065868" y="927537"/>
            <a:ext cx="10820392" cy="5930461"/>
            <a:chOff x="2065868" y="927537"/>
            <a:chExt cx="10820392" cy="5930461"/>
          </a:xfrm>
        </p:grpSpPr>
        <p:pic>
          <p:nvPicPr>
            <p:cNvPr id="5" name="Picture 4">
              <a:extLst>
                <a:ext uri="{FF2B5EF4-FFF2-40B4-BE49-F238E27FC236}">
                  <a16:creationId xmlns:a16="http://schemas.microsoft.com/office/drawing/2014/main" id="{B7436BD6-C45C-4876-A02E-119AED37AA5D}"/>
                </a:ext>
              </a:extLst>
            </p:cNvPr>
            <p:cNvPicPr>
              <a:picLocks noChangeAspect="1"/>
            </p:cNvPicPr>
            <p:nvPr/>
          </p:nvPicPr>
          <p:blipFill rotWithShape="1">
            <a:blip r:embed="rId3"/>
            <a:srcRect l="21945" t="19986" r="23056" b="6646"/>
            <a:stretch/>
          </p:blipFill>
          <p:spPr>
            <a:xfrm>
              <a:off x="2065868" y="927537"/>
              <a:ext cx="7907282" cy="5930461"/>
            </a:xfrm>
            <a:prstGeom prst="rect">
              <a:avLst/>
            </a:prstGeom>
          </p:spPr>
        </p:pic>
        <p:sp>
          <p:nvSpPr>
            <p:cNvPr id="6" name="Rectangle 5">
              <a:extLst>
                <a:ext uri="{FF2B5EF4-FFF2-40B4-BE49-F238E27FC236}">
                  <a16:creationId xmlns:a16="http://schemas.microsoft.com/office/drawing/2014/main" id="{4420FC0A-7A92-4284-9148-514DFD64DD6C}"/>
                </a:ext>
              </a:extLst>
            </p:cNvPr>
            <p:cNvSpPr/>
            <p:nvPr/>
          </p:nvSpPr>
          <p:spPr>
            <a:xfrm>
              <a:off x="6790260" y="6441696"/>
              <a:ext cx="6096000" cy="369332"/>
            </a:xfrm>
            <a:prstGeom prst="rect">
              <a:avLst/>
            </a:prstGeom>
          </p:spPr>
          <p:txBody>
            <a:bodyPr>
              <a:spAutoFit/>
            </a:bodyPr>
            <a:lstStyle/>
            <a:p>
              <a:r>
                <a:rPr lang="en-IN" b="1" dirty="0">
                  <a:solidFill>
                    <a:srgbClr val="FF0000"/>
                  </a:solidFill>
                </a:rPr>
                <a:t> Journal of Heart and Lung Transplantation, Sep 2019</a:t>
              </a:r>
            </a:p>
          </p:txBody>
        </p:sp>
      </p:grpSp>
      <p:sp>
        <p:nvSpPr>
          <p:cNvPr id="2" name="TextBox 1">
            <a:extLst>
              <a:ext uri="{FF2B5EF4-FFF2-40B4-BE49-F238E27FC236}">
                <a16:creationId xmlns:a16="http://schemas.microsoft.com/office/drawing/2014/main" id="{CE3CC69C-9873-4A88-8566-DCE3B973522E}"/>
              </a:ext>
            </a:extLst>
          </p:cNvPr>
          <p:cNvSpPr txBox="1"/>
          <p:nvPr/>
        </p:nvSpPr>
        <p:spPr>
          <a:xfrm rot="16200000">
            <a:off x="-1305640" y="3455054"/>
            <a:ext cx="5142286" cy="830997"/>
          </a:xfrm>
          <a:prstGeom prst="rect">
            <a:avLst/>
          </a:prstGeom>
          <a:solidFill>
            <a:srgbClr val="FFC000"/>
          </a:solidFill>
        </p:spPr>
        <p:txBody>
          <a:bodyPr wrap="square" rtlCol="0">
            <a:spAutoFit/>
          </a:bodyPr>
          <a:lstStyle/>
          <a:p>
            <a:pPr algn="ctr"/>
            <a:r>
              <a:rPr lang="en-IN" sz="2400" b="1" dirty="0">
                <a:solidFill>
                  <a:srgbClr val="FF0000"/>
                </a:solidFill>
              </a:rPr>
              <a:t>Indian Setup:</a:t>
            </a:r>
          </a:p>
          <a:p>
            <a:pPr algn="ctr"/>
            <a:r>
              <a:rPr lang="en-IN" sz="2400" b="1" dirty="0">
                <a:solidFill>
                  <a:srgbClr val="FF0000"/>
                </a:solidFill>
              </a:rPr>
              <a:t>How Much Is Possible ?</a:t>
            </a:r>
          </a:p>
        </p:txBody>
      </p:sp>
    </p:spTree>
    <p:extLst>
      <p:ext uri="{BB962C8B-B14F-4D97-AF65-F5344CB8AC3E}">
        <p14:creationId xmlns:p14="http://schemas.microsoft.com/office/powerpoint/2010/main" val="46213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71575" y="1684338"/>
            <a:ext cx="11020425" cy="4889500"/>
          </a:xfrm>
        </p:spPr>
        <p:txBody>
          <a:bodyPr>
            <a:noAutofit/>
          </a:bodyPr>
          <a:lstStyle/>
          <a:p>
            <a:pPr marL="0" indent="0">
              <a:buNone/>
            </a:pPr>
            <a:endParaRPr lang="en-US" sz="3200" b="1" dirty="0"/>
          </a:p>
          <a:p>
            <a:r>
              <a:rPr lang="en-US" sz="3200" b="1" dirty="0"/>
              <a:t>Ideally in all</a:t>
            </a:r>
          </a:p>
          <a:p>
            <a:r>
              <a:rPr lang="en-US" sz="3200" b="1" dirty="0"/>
              <a:t>Diagnostic and prognostic implications</a:t>
            </a:r>
          </a:p>
          <a:p>
            <a:pPr lvl="1"/>
            <a:r>
              <a:rPr lang="en-US" sz="2400" b="1" dirty="0"/>
              <a:t>Before start of therapy</a:t>
            </a:r>
          </a:p>
          <a:p>
            <a:pPr lvl="1"/>
            <a:r>
              <a:rPr lang="en-US" sz="2400" b="1" dirty="0"/>
              <a:t>Before  change of therapy</a:t>
            </a:r>
          </a:p>
          <a:p>
            <a:pPr lvl="1"/>
            <a:r>
              <a:rPr lang="en-US" sz="2400" b="1" dirty="0"/>
              <a:t>Clinical Worsening</a:t>
            </a:r>
          </a:p>
          <a:p>
            <a:pPr lvl="1"/>
            <a:r>
              <a:rPr lang="en-US" sz="2400" b="1" dirty="0"/>
              <a:t>Before intervention, before transplant </a:t>
            </a:r>
          </a:p>
          <a:p>
            <a:pPr lvl="1"/>
            <a:r>
              <a:rPr lang="en-US" sz="2400" b="1" dirty="0"/>
              <a:t>Assessment of operability </a:t>
            </a:r>
          </a:p>
          <a:p>
            <a:pPr lvl="1"/>
            <a:r>
              <a:rPr lang="en-US" sz="2400" b="1" dirty="0"/>
              <a:t>Repeat </a:t>
            </a:r>
            <a:r>
              <a:rPr lang="en-US" sz="2400" b="1" dirty="0" err="1"/>
              <a:t>cath</a:t>
            </a:r>
            <a:r>
              <a:rPr lang="en-US" sz="2400" b="1" dirty="0"/>
              <a:t> after  6-12 months on vasodilator </a:t>
            </a:r>
          </a:p>
        </p:txBody>
      </p:sp>
      <p:sp>
        <p:nvSpPr>
          <p:cNvPr id="2" name="Title 1"/>
          <p:cNvSpPr>
            <a:spLocks noGrp="1"/>
          </p:cNvSpPr>
          <p:nvPr>
            <p:ph type="title" idx="4294967295"/>
          </p:nvPr>
        </p:nvSpPr>
        <p:spPr>
          <a:xfrm>
            <a:off x="0" y="0"/>
            <a:ext cx="10018712" cy="1752600"/>
          </a:xfrm>
          <a:solidFill>
            <a:schemeClr val="accent1"/>
          </a:solidFill>
        </p:spPr>
        <p:txBody>
          <a:bodyPr/>
          <a:lstStyle/>
          <a:p>
            <a:r>
              <a:rPr lang="en-US" b="1" dirty="0"/>
              <a:t>When To Go For Cardiac Catheterization?</a:t>
            </a:r>
          </a:p>
        </p:txBody>
      </p:sp>
    </p:spTree>
    <p:extLst>
      <p:ext uri="{BB962C8B-B14F-4D97-AF65-F5344CB8AC3E}">
        <p14:creationId xmlns:p14="http://schemas.microsoft.com/office/powerpoint/2010/main" val="958202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870"/>
            <a:ext cx="10018713" cy="1752599"/>
          </a:xfrm>
          <a:solidFill>
            <a:schemeClr val="accent1"/>
          </a:solidFill>
        </p:spPr>
        <p:txBody>
          <a:bodyPr>
            <a:normAutofit fontScale="90000"/>
          </a:bodyPr>
          <a:lstStyle/>
          <a:p>
            <a:r>
              <a:rPr lang="en-US" b="1" dirty="0"/>
              <a:t>Should We Stop Pulmonary Vasodilator  Drug Before Cath?</a:t>
            </a:r>
            <a:br>
              <a:rPr lang="en-US" b="1" dirty="0"/>
            </a:br>
            <a:endParaRPr lang="en-US" dirty="0"/>
          </a:p>
        </p:txBody>
      </p:sp>
      <p:sp>
        <p:nvSpPr>
          <p:cNvPr id="3" name="Content Placeholder 2"/>
          <p:cNvSpPr>
            <a:spLocks noGrp="1"/>
          </p:cNvSpPr>
          <p:nvPr>
            <p:ph idx="1"/>
          </p:nvPr>
        </p:nvSpPr>
        <p:spPr>
          <a:xfrm>
            <a:off x="898358" y="2262089"/>
            <a:ext cx="10604665" cy="4026416"/>
          </a:xfrm>
        </p:spPr>
        <p:txBody>
          <a:bodyPr>
            <a:normAutofit fontScale="92500" lnSpcReduction="10000"/>
          </a:bodyPr>
          <a:lstStyle/>
          <a:p>
            <a:pPr lvl="1">
              <a:lnSpc>
                <a:spcPct val="200000"/>
              </a:lnSpc>
            </a:pPr>
            <a:r>
              <a:rPr lang="en-US" sz="2800" b="1" dirty="0"/>
              <a:t>Ideally not . May precipitate symptom</a:t>
            </a:r>
          </a:p>
          <a:p>
            <a:pPr lvl="1">
              <a:lnSpc>
                <a:spcPct val="200000"/>
              </a:lnSpc>
            </a:pPr>
            <a:r>
              <a:rPr lang="en-US" sz="2800" b="1" dirty="0"/>
              <a:t>Local/GA</a:t>
            </a:r>
          </a:p>
          <a:p>
            <a:pPr lvl="2">
              <a:lnSpc>
                <a:spcPct val="200000"/>
              </a:lnSpc>
            </a:pPr>
            <a:r>
              <a:rPr lang="en-US" sz="2600" b="1" dirty="0"/>
              <a:t>GA is high risk for PH patients but smaller /sicker /syndromic baby/ventricular dysfunction/airway issues  one need to do under GA</a:t>
            </a:r>
          </a:p>
          <a:p>
            <a:pPr>
              <a:lnSpc>
                <a:spcPct val="200000"/>
              </a:lnSpc>
            </a:pPr>
            <a:endParaRPr lang="en-US" sz="3200" b="1" dirty="0"/>
          </a:p>
        </p:txBody>
      </p:sp>
    </p:spTree>
    <p:extLst>
      <p:ext uri="{BB962C8B-B14F-4D97-AF65-F5344CB8AC3E}">
        <p14:creationId xmlns:p14="http://schemas.microsoft.com/office/powerpoint/2010/main" val="371701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039CF1-AA6E-4DB3-A0C1-005C7AF56114}"/>
              </a:ext>
            </a:extLst>
          </p:cNvPr>
          <p:cNvSpPr>
            <a:spLocks noGrp="1"/>
          </p:cNvSpPr>
          <p:nvPr>
            <p:ph type="title"/>
          </p:nvPr>
        </p:nvSpPr>
        <p:spPr>
          <a:xfrm>
            <a:off x="0" y="154745"/>
            <a:ext cx="10018713" cy="576000"/>
          </a:xfrm>
          <a:noFill/>
        </p:spPr>
        <p:txBody>
          <a:bodyPr>
            <a:normAutofit fontScale="90000"/>
          </a:bodyPr>
          <a:lstStyle/>
          <a:p>
            <a:r>
              <a:rPr lang="en-US" b="1" dirty="0"/>
              <a:t>Cardiac Cath In PH With CHD</a:t>
            </a:r>
          </a:p>
        </p:txBody>
      </p:sp>
      <p:sp>
        <p:nvSpPr>
          <p:cNvPr id="3" name="Content Placeholder 2"/>
          <p:cNvSpPr>
            <a:spLocks noGrp="1"/>
          </p:cNvSpPr>
          <p:nvPr>
            <p:ph idx="1"/>
          </p:nvPr>
        </p:nvSpPr>
        <p:spPr>
          <a:xfrm>
            <a:off x="-1" y="948286"/>
            <a:ext cx="10018713" cy="3124201"/>
          </a:xfrm>
        </p:spPr>
        <p:txBody>
          <a:bodyPr>
            <a:noAutofit/>
          </a:bodyPr>
          <a:lstStyle/>
          <a:p>
            <a:r>
              <a:rPr lang="en-US" b="1" dirty="0"/>
              <a:t>Very important and decision should be taken only after detailed clinical evaluation</a:t>
            </a:r>
          </a:p>
          <a:p>
            <a:r>
              <a:rPr lang="en-US" b="1" dirty="0"/>
              <a:t>Basal </a:t>
            </a:r>
            <a:r>
              <a:rPr lang="en-US" b="1" dirty="0" err="1"/>
              <a:t>cath</a:t>
            </a:r>
            <a:r>
              <a:rPr lang="en-US" b="1" dirty="0"/>
              <a:t> data is very crucial </a:t>
            </a:r>
          </a:p>
          <a:p>
            <a:r>
              <a:rPr lang="en-US" b="1" dirty="0"/>
              <a:t>Diastolic pressure gradient should also be noted </a:t>
            </a:r>
          </a:p>
          <a:p>
            <a:pPr lvl="1"/>
            <a:r>
              <a:rPr lang="en-US" b="1" dirty="0"/>
              <a:t>Studies showing higher DPG with poor long-term outcome</a:t>
            </a:r>
          </a:p>
          <a:p>
            <a:r>
              <a:rPr lang="en-US" b="1" dirty="0"/>
              <a:t>Ideally </a:t>
            </a:r>
          </a:p>
          <a:p>
            <a:pPr lvl="1"/>
            <a:r>
              <a:rPr lang="en-US" b="1" dirty="0"/>
              <a:t>Inhaled NO</a:t>
            </a:r>
          </a:p>
          <a:p>
            <a:pPr lvl="1"/>
            <a:r>
              <a:rPr lang="en-US" b="1" dirty="0"/>
              <a:t>IV sildenafil </a:t>
            </a:r>
          </a:p>
          <a:p>
            <a:pPr lvl="1"/>
            <a:r>
              <a:rPr lang="en-US" b="1" dirty="0" err="1"/>
              <a:t>Illoprost</a:t>
            </a:r>
            <a:r>
              <a:rPr lang="en-US" b="1" dirty="0"/>
              <a:t>(not available in India)</a:t>
            </a:r>
          </a:p>
          <a:p>
            <a:r>
              <a:rPr lang="en-US" b="1" dirty="0"/>
              <a:t>O2 commonly used</a:t>
            </a:r>
          </a:p>
          <a:p>
            <a:pPr lvl="1"/>
            <a:r>
              <a:rPr lang="en-US" b="1" dirty="0"/>
              <a:t>Fallacy :</a:t>
            </a:r>
          </a:p>
          <a:p>
            <a:pPr lvl="2"/>
            <a:r>
              <a:rPr lang="en-US" b="1" dirty="0"/>
              <a:t> Vo2 changes 22-30% with high FiO2 and affecting all calculations</a:t>
            </a:r>
          </a:p>
          <a:p>
            <a:pPr lvl="2"/>
            <a:r>
              <a:rPr lang="en-US" b="1" dirty="0"/>
              <a:t>Dec in </a:t>
            </a:r>
            <a:r>
              <a:rPr lang="en-US" b="1" dirty="0" err="1"/>
              <a:t>CI,stroke</a:t>
            </a:r>
            <a:r>
              <a:rPr lang="en-US" b="1" dirty="0"/>
              <a:t> volume and </a:t>
            </a:r>
            <a:r>
              <a:rPr lang="en-US" b="1" dirty="0" err="1"/>
              <a:t>Incr</a:t>
            </a:r>
            <a:r>
              <a:rPr lang="en-US" b="1" dirty="0"/>
              <a:t> in SVR with O2</a:t>
            </a:r>
          </a:p>
        </p:txBody>
      </p:sp>
      <p:sp>
        <p:nvSpPr>
          <p:cNvPr id="4" name="TextBox 3"/>
          <p:cNvSpPr txBox="1"/>
          <p:nvPr/>
        </p:nvSpPr>
        <p:spPr>
          <a:xfrm>
            <a:off x="4250473" y="2988688"/>
            <a:ext cx="7763339" cy="2271135"/>
          </a:xfrm>
          <a:prstGeom prst="rect">
            <a:avLst/>
          </a:prstGeom>
          <a:solidFill>
            <a:schemeClr val="accent1"/>
          </a:solidFill>
        </p:spPr>
        <p:txBody>
          <a:bodyPr wrap="square" rtlCol="0">
            <a:spAutoFit/>
          </a:bodyPr>
          <a:lstStyle/>
          <a:p>
            <a:pPr>
              <a:lnSpc>
                <a:spcPct val="130000"/>
              </a:lnSpc>
            </a:pPr>
            <a:r>
              <a:rPr lang="en-US" sz="2800" b="1" dirty="0"/>
              <a:t>Clinically borderline operable patients</a:t>
            </a:r>
          </a:p>
          <a:p>
            <a:pPr>
              <a:lnSpc>
                <a:spcPct val="130000"/>
              </a:lnSpc>
            </a:pPr>
            <a:r>
              <a:rPr lang="en-US" sz="2800" b="1" dirty="0" err="1"/>
              <a:t>Cath</a:t>
            </a:r>
            <a:r>
              <a:rPr lang="en-US" sz="2800" b="1" dirty="0"/>
              <a:t>  data should be interpreted very carefully </a:t>
            </a:r>
          </a:p>
          <a:p>
            <a:pPr>
              <a:lnSpc>
                <a:spcPct val="130000"/>
              </a:lnSpc>
            </a:pPr>
            <a:r>
              <a:rPr lang="en-US" sz="2800" b="1" dirty="0"/>
              <a:t>In doubt: better not to intervene </a:t>
            </a:r>
          </a:p>
        </p:txBody>
      </p:sp>
    </p:spTree>
    <p:extLst>
      <p:ext uri="{BB962C8B-B14F-4D97-AF65-F5344CB8AC3E}">
        <p14:creationId xmlns:p14="http://schemas.microsoft.com/office/powerpoint/2010/main" val="197184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38" y="0"/>
            <a:ext cx="10018713" cy="1752599"/>
          </a:xfrm>
          <a:noFill/>
        </p:spPr>
        <p:txBody>
          <a:bodyPr/>
          <a:lstStyle/>
          <a:p>
            <a:r>
              <a:rPr lang="en-US" b="1" dirty="0"/>
              <a:t>Cardiac Cath In PH, No CHD</a:t>
            </a:r>
          </a:p>
        </p:txBody>
      </p:sp>
      <p:sp>
        <p:nvSpPr>
          <p:cNvPr id="3" name="Content Placeholder 2"/>
          <p:cNvSpPr>
            <a:spLocks noGrp="1"/>
          </p:cNvSpPr>
          <p:nvPr>
            <p:ph idx="1"/>
          </p:nvPr>
        </p:nvSpPr>
        <p:spPr>
          <a:xfrm>
            <a:off x="80538" y="2262089"/>
            <a:ext cx="11422486" cy="4532520"/>
          </a:xfrm>
          <a:noFill/>
        </p:spPr>
        <p:txBody>
          <a:bodyPr>
            <a:noAutofit/>
          </a:bodyPr>
          <a:lstStyle/>
          <a:p>
            <a:r>
              <a:rPr lang="en-US" sz="2000" b="1" dirty="0" err="1"/>
              <a:t>Cath</a:t>
            </a:r>
            <a:r>
              <a:rPr lang="en-US" sz="2000" b="1" dirty="0"/>
              <a:t> ideally in all</a:t>
            </a:r>
          </a:p>
          <a:p>
            <a:r>
              <a:rPr lang="en-US" sz="2000" b="1" dirty="0" err="1"/>
              <a:t>Dx</a:t>
            </a:r>
            <a:r>
              <a:rPr lang="en-US" sz="2000" b="1" dirty="0"/>
              <a:t> and prognostic</a:t>
            </a:r>
          </a:p>
          <a:p>
            <a:r>
              <a:rPr lang="en-US" sz="2000" b="1" dirty="0"/>
              <a:t>NO choice</a:t>
            </a:r>
          </a:p>
          <a:p>
            <a:r>
              <a:rPr lang="en-US" sz="2000" b="1" dirty="0"/>
              <a:t>Criteria (modified </a:t>
            </a:r>
            <a:r>
              <a:rPr lang="en-US" sz="2000" b="1" dirty="0" err="1"/>
              <a:t>Barst</a:t>
            </a:r>
            <a:r>
              <a:rPr lang="en-US" sz="2000" b="1" dirty="0"/>
              <a:t> )</a:t>
            </a:r>
          </a:p>
          <a:p>
            <a:pPr lvl="1"/>
            <a:r>
              <a:rPr lang="en-US" sz="1800" b="1" dirty="0"/>
              <a:t>Decrease in  mean PAP &gt;20% </a:t>
            </a:r>
          </a:p>
          <a:p>
            <a:pPr lvl="1"/>
            <a:r>
              <a:rPr lang="en-US" sz="1800" b="1" dirty="0"/>
              <a:t>Increase  or no change in Cardiac output </a:t>
            </a:r>
          </a:p>
          <a:p>
            <a:pPr lvl="1"/>
            <a:r>
              <a:rPr lang="en-US" sz="1800" b="1" dirty="0"/>
              <a:t>Dec or No change in </a:t>
            </a:r>
            <a:r>
              <a:rPr lang="en-US" sz="1800" b="1" dirty="0" err="1"/>
              <a:t>Rp</a:t>
            </a:r>
            <a:r>
              <a:rPr lang="en-US" sz="1800" b="1" dirty="0"/>
              <a:t>/</a:t>
            </a:r>
            <a:r>
              <a:rPr lang="en-US" sz="1800" b="1" dirty="0" err="1"/>
              <a:t>Rs</a:t>
            </a:r>
            <a:r>
              <a:rPr lang="en-US" sz="1800" b="1" dirty="0"/>
              <a:t> </a:t>
            </a:r>
          </a:p>
          <a:p>
            <a:r>
              <a:rPr lang="en-US" sz="2000" b="1" dirty="0" err="1"/>
              <a:t>Stibon</a:t>
            </a:r>
            <a:r>
              <a:rPr lang="en-US" sz="2000" b="1" dirty="0"/>
              <a:t> criteria</a:t>
            </a:r>
          </a:p>
          <a:p>
            <a:pPr lvl="1"/>
            <a:r>
              <a:rPr lang="en-US" sz="1800" b="1" dirty="0"/>
              <a:t>Decrease in mean PAP &gt;10 ,absolute &lt;40mmHg</a:t>
            </a:r>
          </a:p>
          <a:p>
            <a:pPr lvl="1"/>
            <a:r>
              <a:rPr lang="en-US" sz="1800" b="1" dirty="0"/>
              <a:t>Increase  or no change in Cardiac output</a:t>
            </a:r>
          </a:p>
        </p:txBody>
      </p:sp>
      <p:sp>
        <p:nvSpPr>
          <p:cNvPr id="5" name="Content Placeholder 2"/>
          <p:cNvSpPr txBox="1">
            <a:spLocks/>
          </p:cNvSpPr>
          <p:nvPr/>
        </p:nvSpPr>
        <p:spPr>
          <a:xfrm>
            <a:off x="6441937" y="2805289"/>
            <a:ext cx="5163910" cy="3679917"/>
          </a:xfrm>
          <a:prstGeom prst="rect">
            <a:avLst/>
          </a:prstGeom>
          <a:solidFill>
            <a:schemeClr val="accent1"/>
          </a:solidFill>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en-US" sz="3200" dirty="0"/>
              <a:t>UK </a:t>
            </a:r>
            <a:r>
              <a:rPr lang="en-US" sz="3200" dirty="0" err="1"/>
              <a:t>registery</a:t>
            </a:r>
            <a:r>
              <a:rPr lang="en-US" sz="3200" dirty="0"/>
              <a:t> with use of </a:t>
            </a:r>
            <a:r>
              <a:rPr lang="en-US" sz="3200" dirty="0" err="1"/>
              <a:t>Barst</a:t>
            </a:r>
            <a:r>
              <a:rPr lang="en-US" sz="3200" dirty="0"/>
              <a:t>  </a:t>
            </a:r>
            <a:r>
              <a:rPr lang="en-US" sz="3200" dirty="0" err="1"/>
              <a:t>Crt</a:t>
            </a:r>
            <a:endParaRPr lang="en-US" sz="3200" dirty="0"/>
          </a:p>
          <a:p>
            <a:pPr lvl="1"/>
            <a:r>
              <a:rPr lang="en-US" sz="2800" dirty="0"/>
              <a:t>Not associated  with</a:t>
            </a:r>
          </a:p>
          <a:p>
            <a:pPr lvl="2"/>
            <a:r>
              <a:rPr lang="en-US" sz="2400" dirty="0"/>
              <a:t> better survival </a:t>
            </a:r>
          </a:p>
          <a:p>
            <a:pPr lvl="2"/>
            <a:r>
              <a:rPr lang="en-US" sz="2400" dirty="0"/>
              <a:t>Response to CA Blocker</a:t>
            </a:r>
          </a:p>
          <a:p>
            <a:pPr lvl="1"/>
            <a:r>
              <a:rPr lang="en-US" sz="2800" dirty="0"/>
              <a:t>They found PVRI &lt;4.5 better indicator </a:t>
            </a:r>
          </a:p>
        </p:txBody>
      </p:sp>
    </p:spTree>
    <p:extLst>
      <p:ext uri="{BB962C8B-B14F-4D97-AF65-F5344CB8AC3E}">
        <p14:creationId xmlns:p14="http://schemas.microsoft.com/office/powerpoint/2010/main" val="404714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490" y="161900"/>
            <a:ext cx="10018713" cy="1752599"/>
          </a:xfrm>
          <a:noFill/>
        </p:spPr>
        <p:txBody>
          <a:bodyPr/>
          <a:lstStyle/>
          <a:p>
            <a:r>
              <a:rPr lang="en-US" b="1" dirty="0"/>
              <a:t>Gold standard of operability</a:t>
            </a:r>
          </a:p>
        </p:txBody>
      </p:sp>
      <p:sp>
        <p:nvSpPr>
          <p:cNvPr id="3" name="Content Placeholder 2"/>
          <p:cNvSpPr>
            <a:spLocks noGrp="1"/>
          </p:cNvSpPr>
          <p:nvPr>
            <p:ph idx="1"/>
          </p:nvPr>
        </p:nvSpPr>
        <p:spPr>
          <a:xfrm>
            <a:off x="274490" y="2147421"/>
            <a:ext cx="11438021" cy="4239190"/>
          </a:xfrm>
        </p:spPr>
        <p:txBody>
          <a:bodyPr>
            <a:noAutofit/>
          </a:bodyPr>
          <a:lstStyle/>
          <a:p>
            <a:r>
              <a:rPr lang="en-US" sz="3200" b="1" dirty="0"/>
              <a:t>Age </a:t>
            </a:r>
          </a:p>
          <a:p>
            <a:r>
              <a:rPr lang="en-US" sz="3200" b="1" dirty="0"/>
              <a:t>Clinical findings </a:t>
            </a:r>
          </a:p>
          <a:p>
            <a:pPr lvl="1"/>
            <a:r>
              <a:rPr lang="en-US" sz="2800" b="1" dirty="0"/>
              <a:t>CXR/ECG/Echo</a:t>
            </a:r>
          </a:p>
          <a:p>
            <a:r>
              <a:rPr lang="en-US" sz="3200" b="1" dirty="0"/>
              <a:t>Never ignore basal data</a:t>
            </a:r>
          </a:p>
          <a:p>
            <a:r>
              <a:rPr lang="en-US" sz="3200" b="1" dirty="0"/>
              <a:t>Why doing vasodilator testing</a:t>
            </a:r>
          </a:p>
          <a:p>
            <a:pPr lvl="1"/>
            <a:r>
              <a:rPr lang="en-US" sz="2800" b="1" dirty="0"/>
              <a:t>Need to reassess our technique</a:t>
            </a:r>
          </a:p>
          <a:p>
            <a:pPr lvl="1"/>
            <a:r>
              <a:rPr lang="en-US" sz="2800" b="1" dirty="0"/>
              <a:t>Role of Calcium Channel Blocker in Vasoreactivity Test?? </a:t>
            </a:r>
          </a:p>
        </p:txBody>
      </p:sp>
    </p:spTree>
    <p:extLst>
      <p:ext uri="{BB962C8B-B14F-4D97-AF65-F5344CB8AC3E}">
        <p14:creationId xmlns:p14="http://schemas.microsoft.com/office/powerpoint/2010/main" val="212306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34BF5-6672-4002-B98F-95EA4855E193}"/>
              </a:ext>
            </a:extLst>
          </p:cNvPr>
          <p:cNvSpPr>
            <a:spLocks noGrp="1"/>
          </p:cNvSpPr>
          <p:nvPr>
            <p:ph type="title"/>
          </p:nvPr>
        </p:nvSpPr>
        <p:spPr>
          <a:xfrm>
            <a:off x="0" y="99320"/>
            <a:ext cx="9404723" cy="1400530"/>
          </a:xfrm>
          <a:noFill/>
        </p:spPr>
        <p:txBody>
          <a:bodyPr>
            <a:normAutofit/>
          </a:bodyPr>
          <a:lstStyle/>
          <a:p>
            <a:r>
              <a:rPr lang="en-IN" b="1" u="sng" dirty="0"/>
              <a:t>  Medical Management of PAH</a:t>
            </a:r>
            <a:br>
              <a:rPr lang="en-IN" b="1" u="sng" dirty="0"/>
            </a:br>
            <a:r>
              <a:rPr lang="en-IN" b="1" u="sng" dirty="0"/>
              <a:t>PART1: General Measures</a:t>
            </a:r>
          </a:p>
        </p:txBody>
      </p:sp>
      <p:sp>
        <p:nvSpPr>
          <p:cNvPr id="4" name="Content Placeholder 3">
            <a:extLst>
              <a:ext uri="{FF2B5EF4-FFF2-40B4-BE49-F238E27FC236}">
                <a16:creationId xmlns:a16="http://schemas.microsoft.com/office/drawing/2014/main" id="{EE9C1E42-6A91-44CC-816E-0918B48CD76E}"/>
              </a:ext>
            </a:extLst>
          </p:cNvPr>
          <p:cNvSpPr>
            <a:spLocks noGrp="1"/>
          </p:cNvSpPr>
          <p:nvPr>
            <p:ph sz="half" idx="1"/>
          </p:nvPr>
        </p:nvSpPr>
        <p:spPr>
          <a:xfrm>
            <a:off x="631827" y="2278967"/>
            <a:ext cx="5187082" cy="4468198"/>
          </a:xfrm>
          <a:solidFill>
            <a:schemeClr val="accent2"/>
          </a:solidFill>
        </p:spPr>
        <p:txBody>
          <a:bodyPr>
            <a:noAutofit/>
          </a:bodyPr>
          <a:lstStyle/>
          <a:p>
            <a:pPr>
              <a:lnSpc>
                <a:spcPct val="150000"/>
              </a:lnSpc>
            </a:pPr>
            <a:r>
              <a:rPr lang="en-IN" b="1" dirty="0"/>
              <a:t>Oxygen : If </a:t>
            </a:r>
            <a:r>
              <a:rPr lang="en-IN" b="1" dirty="0" err="1"/>
              <a:t>Sats</a:t>
            </a:r>
            <a:r>
              <a:rPr lang="en-IN" b="1" dirty="0"/>
              <a:t> &lt;92%, PAo2&lt;60mm Hg, PH + Lung Ds(BPD/CLD etc), in high altitude, during air travel</a:t>
            </a:r>
          </a:p>
          <a:p>
            <a:pPr>
              <a:lnSpc>
                <a:spcPct val="150000"/>
              </a:lnSpc>
            </a:pPr>
            <a:r>
              <a:rPr lang="en-IN" b="1" dirty="0"/>
              <a:t>Diuretics &amp; Digoxin: If documented CCF &amp;/or RV Failure. Caution: </a:t>
            </a:r>
            <a:r>
              <a:rPr lang="en-IN" b="1" dirty="0">
                <a:sym typeface="Symbol" panose="05050102010706020507" pitchFamily="18" charset="2"/>
              </a:rPr>
              <a:t> Preload &amp;  PVR may  C.O</a:t>
            </a:r>
          </a:p>
          <a:p>
            <a:pPr>
              <a:lnSpc>
                <a:spcPct val="150000"/>
              </a:lnSpc>
            </a:pPr>
            <a:r>
              <a:rPr lang="en-IN" b="1" dirty="0">
                <a:sym typeface="Symbol" panose="05050102010706020507" pitchFamily="18" charset="2"/>
              </a:rPr>
              <a:t>OSAS  &amp; GERD management if present</a:t>
            </a:r>
          </a:p>
          <a:p>
            <a:pPr>
              <a:lnSpc>
                <a:spcPct val="150000"/>
              </a:lnSpc>
            </a:pPr>
            <a:r>
              <a:rPr lang="en-IN" b="1" dirty="0">
                <a:sym typeface="Symbol" panose="05050102010706020507" pitchFamily="18" charset="2"/>
              </a:rPr>
              <a:t>Urgent Rx of RTI</a:t>
            </a:r>
          </a:p>
          <a:p>
            <a:pPr>
              <a:lnSpc>
                <a:spcPct val="150000"/>
              </a:lnSpc>
            </a:pPr>
            <a:r>
              <a:rPr lang="en-IN" b="1" dirty="0">
                <a:sym typeface="Symbol" panose="05050102010706020507" pitchFamily="18" charset="2"/>
              </a:rPr>
              <a:t>Immunizations</a:t>
            </a:r>
          </a:p>
        </p:txBody>
      </p:sp>
      <p:sp>
        <p:nvSpPr>
          <p:cNvPr id="6" name="Content Placeholder 5">
            <a:extLst>
              <a:ext uri="{FF2B5EF4-FFF2-40B4-BE49-F238E27FC236}">
                <a16:creationId xmlns:a16="http://schemas.microsoft.com/office/drawing/2014/main" id="{481346BF-FEEF-40F2-A131-C275AFB27831}"/>
              </a:ext>
            </a:extLst>
          </p:cNvPr>
          <p:cNvSpPr>
            <a:spLocks noGrp="1"/>
          </p:cNvSpPr>
          <p:nvPr>
            <p:ph sz="half" idx="2"/>
          </p:nvPr>
        </p:nvSpPr>
        <p:spPr>
          <a:xfrm>
            <a:off x="6485206" y="2278966"/>
            <a:ext cx="5074967" cy="4468198"/>
          </a:xfrm>
          <a:solidFill>
            <a:schemeClr val="accent1"/>
          </a:solidFill>
        </p:spPr>
        <p:txBody>
          <a:bodyPr>
            <a:normAutofit fontScale="92500" lnSpcReduction="20000"/>
          </a:bodyPr>
          <a:lstStyle/>
          <a:p>
            <a:pPr>
              <a:lnSpc>
                <a:spcPct val="150000"/>
              </a:lnSpc>
            </a:pPr>
            <a:r>
              <a:rPr lang="en-IN" b="1" dirty="0">
                <a:sym typeface="Symbol" panose="05050102010706020507" pitchFamily="18" charset="2"/>
              </a:rPr>
              <a:t>Anti-coagulation in IPAH/HPAH/CTEPH, Hypercoagulable states/indwelling IV  Port : beware of the risks</a:t>
            </a:r>
          </a:p>
          <a:p>
            <a:pPr>
              <a:lnSpc>
                <a:spcPct val="150000"/>
              </a:lnSpc>
            </a:pPr>
            <a:r>
              <a:rPr lang="en-IN" b="1" dirty="0">
                <a:sym typeface="Symbol" panose="05050102010706020507" pitchFamily="18" charset="2"/>
              </a:rPr>
              <a:t>IE </a:t>
            </a:r>
            <a:r>
              <a:rPr lang="en-IN" b="1" dirty="0" err="1">
                <a:sym typeface="Symbol" panose="05050102010706020507" pitchFamily="18" charset="2"/>
              </a:rPr>
              <a:t>Prophyaxis</a:t>
            </a:r>
            <a:r>
              <a:rPr lang="en-IN" b="1" dirty="0">
                <a:sym typeface="Symbol" panose="05050102010706020507" pitchFamily="18" charset="2"/>
              </a:rPr>
              <a:t>: esp. in Cyanotic CHD </a:t>
            </a:r>
          </a:p>
          <a:p>
            <a:pPr>
              <a:lnSpc>
                <a:spcPct val="150000"/>
              </a:lnSpc>
            </a:pPr>
            <a:r>
              <a:rPr lang="en-IN" b="1" dirty="0"/>
              <a:t>Exercise : FC I/II –light to moderate aerobics, FC III/IV/syncope : avoid physical exercises, competitive sports. Keep child Happy!</a:t>
            </a:r>
          </a:p>
          <a:p>
            <a:pPr>
              <a:lnSpc>
                <a:spcPct val="150000"/>
              </a:lnSpc>
            </a:pPr>
            <a:r>
              <a:rPr lang="en-IN" b="1" dirty="0"/>
              <a:t>Reproductive counselling , Remember Teratogenicity Too, Pregnancy Issues</a:t>
            </a:r>
          </a:p>
          <a:p>
            <a:pPr>
              <a:lnSpc>
                <a:spcPct val="150000"/>
              </a:lnSpc>
            </a:pPr>
            <a:r>
              <a:rPr lang="en-IN" b="1" dirty="0"/>
              <a:t>Non cardiac surgery</a:t>
            </a:r>
          </a:p>
          <a:p>
            <a:endParaRPr lang="en-IN" dirty="0"/>
          </a:p>
        </p:txBody>
      </p:sp>
    </p:spTree>
    <p:extLst>
      <p:ext uri="{BB962C8B-B14F-4D97-AF65-F5344CB8AC3E}">
        <p14:creationId xmlns:p14="http://schemas.microsoft.com/office/powerpoint/2010/main" val="126697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D363-E810-401E-98D7-845DB91D98E2}"/>
              </a:ext>
            </a:extLst>
          </p:cNvPr>
          <p:cNvSpPr>
            <a:spLocks noGrp="1"/>
          </p:cNvSpPr>
          <p:nvPr>
            <p:ph type="title"/>
          </p:nvPr>
        </p:nvSpPr>
        <p:spPr>
          <a:xfrm>
            <a:off x="147880" y="28078"/>
            <a:ext cx="8489683" cy="1752599"/>
          </a:xfrm>
          <a:solidFill>
            <a:schemeClr val="accent1"/>
          </a:solidFill>
        </p:spPr>
        <p:txBody>
          <a:bodyPr/>
          <a:lstStyle/>
          <a:p>
            <a:r>
              <a:rPr lang="en-IN" b="1" dirty="0"/>
              <a:t>Unanticipated PH crisis</a:t>
            </a:r>
          </a:p>
        </p:txBody>
      </p:sp>
      <p:sp>
        <p:nvSpPr>
          <p:cNvPr id="5" name="Content Placeholder 4">
            <a:extLst>
              <a:ext uri="{FF2B5EF4-FFF2-40B4-BE49-F238E27FC236}">
                <a16:creationId xmlns:a16="http://schemas.microsoft.com/office/drawing/2014/main" id="{9CDB0A06-5634-469B-9100-268EB0D63890}"/>
              </a:ext>
            </a:extLst>
          </p:cNvPr>
          <p:cNvSpPr>
            <a:spLocks noGrp="1"/>
          </p:cNvSpPr>
          <p:nvPr>
            <p:ph idx="1"/>
          </p:nvPr>
        </p:nvSpPr>
        <p:spPr>
          <a:xfrm>
            <a:off x="780926" y="1774757"/>
            <a:ext cx="10018713" cy="4808923"/>
          </a:xfrm>
        </p:spPr>
        <p:txBody>
          <a:bodyPr>
            <a:normAutofit/>
          </a:bodyPr>
          <a:lstStyle/>
          <a:p>
            <a:r>
              <a:rPr lang="en-IN" b="1" dirty="0"/>
              <a:t>Provide PALS</a:t>
            </a:r>
          </a:p>
          <a:p>
            <a:r>
              <a:rPr lang="en-IN" b="1" dirty="0"/>
              <a:t>● Administer supplemental oxygen</a:t>
            </a:r>
          </a:p>
          <a:p>
            <a:r>
              <a:rPr lang="en-IN" b="1" dirty="0"/>
              <a:t>● Avoid hypercarbia</a:t>
            </a:r>
          </a:p>
          <a:p>
            <a:r>
              <a:rPr lang="en-IN" b="1" dirty="0"/>
              <a:t>● Correct metabolic acidosis</a:t>
            </a:r>
          </a:p>
          <a:p>
            <a:r>
              <a:rPr lang="en-IN" b="1" dirty="0"/>
              <a:t>● Avoid hypovolemia/provide careful fluid resuscitation</a:t>
            </a:r>
          </a:p>
          <a:p>
            <a:r>
              <a:rPr lang="en-IN" b="1" dirty="0"/>
              <a:t>● Administer inhaled nitric oxide</a:t>
            </a:r>
          </a:p>
          <a:p>
            <a:r>
              <a:rPr lang="en-IN" b="1" dirty="0"/>
              <a:t>● Provide analgesia/sedation/avoid painful stimuli/strong light/noise </a:t>
            </a:r>
          </a:p>
          <a:p>
            <a:r>
              <a:rPr lang="en-IN" b="1" dirty="0"/>
              <a:t>● Support cardiac output with inotropes. Call For Bedside  Echo.</a:t>
            </a:r>
          </a:p>
          <a:p>
            <a:r>
              <a:rPr lang="en-IN" b="1" dirty="0"/>
              <a:t>● Mechanical support (</a:t>
            </a:r>
            <a:r>
              <a:rPr lang="en-IN" b="1" dirty="0" err="1"/>
              <a:t>eg</a:t>
            </a:r>
            <a:r>
              <a:rPr lang="en-IN" b="1" dirty="0"/>
              <a:t>, extracorporeal membrane oxygenation) may be used in some cases</a:t>
            </a:r>
          </a:p>
        </p:txBody>
      </p:sp>
    </p:spTree>
    <p:extLst>
      <p:ext uri="{BB962C8B-B14F-4D97-AF65-F5344CB8AC3E}">
        <p14:creationId xmlns:p14="http://schemas.microsoft.com/office/powerpoint/2010/main" val="82304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52962-69C1-4086-851C-BD7EDAAF1890}"/>
              </a:ext>
            </a:extLst>
          </p:cNvPr>
          <p:cNvSpPr>
            <a:spLocks noGrp="1"/>
          </p:cNvSpPr>
          <p:nvPr>
            <p:ph type="title"/>
          </p:nvPr>
        </p:nvSpPr>
        <p:spPr>
          <a:xfrm>
            <a:off x="32090" y="63874"/>
            <a:ext cx="9540000" cy="1008000"/>
          </a:xfrm>
          <a:solidFill>
            <a:schemeClr val="accent1"/>
          </a:solidFill>
        </p:spPr>
        <p:txBody>
          <a:bodyPr/>
          <a:lstStyle/>
          <a:p>
            <a:r>
              <a:rPr lang="en-IN" b="1" dirty="0"/>
              <a:t>TARGETED PH THERAPY</a:t>
            </a:r>
          </a:p>
        </p:txBody>
      </p:sp>
      <p:pic>
        <p:nvPicPr>
          <p:cNvPr id="7" name="Picture 6">
            <a:extLst>
              <a:ext uri="{FF2B5EF4-FFF2-40B4-BE49-F238E27FC236}">
                <a16:creationId xmlns:a16="http://schemas.microsoft.com/office/drawing/2014/main" id="{01AEBAC3-2EAF-4817-ACBE-D6A8AE3163CB}"/>
              </a:ext>
            </a:extLst>
          </p:cNvPr>
          <p:cNvPicPr>
            <a:picLocks noChangeAspect="1"/>
          </p:cNvPicPr>
          <p:nvPr/>
        </p:nvPicPr>
        <p:blipFill rotWithShape="1">
          <a:blip r:embed="rId3">
            <a:extLst>
              <a:ext uri="{28A0092B-C50C-407E-A947-70E740481C1C}">
                <a14:useLocalDpi xmlns:a14="http://schemas.microsoft.com/office/drawing/2010/main" val="0"/>
              </a:ext>
            </a:extLst>
          </a:blip>
          <a:srcRect t="11656" b="35048"/>
          <a:stretch/>
        </p:blipFill>
        <p:spPr>
          <a:xfrm>
            <a:off x="32090" y="1058777"/>
            <a:ext cx="6099764" cy="5779446"/>
          </a:xfrm>
          <a:prstGeom prst="rect">
            <a:avLst/>
          </a:prstGeom>
        </p:spPr>
      </p:pic>
      <p:pic>
        <p:nvPicPr>
          <p:cNvPr id="8" name="Picture 7">
            <a:extLst>
              <a:ext uri="{FF2B5EF4-FFF2-40B4-BE49-F238E27FC236}">
                <a16:creationId xmlns:a16="http://schemas.microsoft.com/office/drawing/2014/main" id="{EACB0B59-FBA8-4CB3-8778-70701EC4623D}"/>
              </a:ext>
            </a:extLst>
          </p:cNvPr>
          <p:cNvPicPr>
            <a:picLocks noChangeAspect="1"/>
          </p:cNvPicPr>
          <p:nvPr/>
        </p:nvPicPr>
        <p:blipFill rotWithShape="1">
          <a:blip r:embed="rId4"/>
          <a:srcRect l="61534" t="13212" r="8650" b="26738"/>
          <a:stretch/>
        </p:blipFill>
        <p:spPr>
          <a:xfrm>
            <a:off x="7448550" y="2722328"/>
            <a:ext cx="3595874" cy="4071798"/>
          </a:xfrm>
          <a:prstGeom prst="rect">
            <a:avLst/>
          </a:prstGeom>
        </p:spPr>
      </p:pic>
      <p:sp>
        <p:nvSpPr>
          <p:cNvPr id="9" name="TextBox 8">
            <a:extLst>
              <a:ext uri="{FF2B5EF4-FFF2-40B4-BE49-F238E27FC236}">
                <a16:creationId xmlns:a16="http://schemas.microsoft.com/office/drawing/2014/main" id="{9D34F6A7-0013-4ACC-87B6-4C5FAA6AAF18}"/>
              </a:ext>
            </a:extLst>
          </p:cNvPr>
          <p:cNvSpPr txBox="1"/>
          <p:nvPr/>
        </p:nvSpPr>
        <p:spPr>
          <a:xfrm>
            <a:off x="7099099" y="5374005"/>
            <a:ext cx="1861407" cy="646331"/>
          </a:xfrm>
          <a:prstGeom prst="rect">
            <a:avLst/>
          </a:prstGeom>
          <a:solidFill>
            <a:schemeClr val="accent4"/>
          </a:solidFill>
        </p:spPr>
        <p:txBody>
          <a:bodyPr wrap="none" rtlCol="0">
            <a:spAutoFit/>
          </a:bodyPr>
          <a:lstStyle/>
          <a:p>
            <a:r>
              <a:rPr lang="en-IN" b="1" dirty="0"/>
              <a:t>Avoid</a:t>
            </a:r>
          </a:p>
          <a:p>
            <a:r>
              <a:rPr lang="en-IN" b="1" dirty="0"/>
              <a:t>Vasoconstriction</a:t>
            </a:r>
          </a:p>
        </p:txBody>
      </p:sp>
      <p:sp>
        <p:nvSpPr>
          <p:cNvPr id="10" name="TextBox 9">
            <a:extLst>
              <a:ext uri="{FF2B5EF4-FFF2-40B4-BE49-F238E27FC236}">
                <a16:creationId xmlns:a16="http://schemas.microsoft.com/office/drawing/2014/main" id="{F7D0A655-4E4B-4365-8CE6-C17D621B238F}"/>
              </a:ext>
            </a:extLst>
          </p:cNvPr>
          <p:cNvSpPr txBox="1"/>
          <p:nvPr/>
        </p:nvSpPr>
        <p:spPr>
          <a:xfrm>
            <a:off x="9642430" y="4336808"/>
            <a:ext cx="1678665" cy="646331"/>
          </a:xfrm>
          <a:prstGeom prst="rect">
            <a:avLst/>
          </a:prstGeom>
          <a:solidFill>
            <a:schemeClr val="accent2"/>
          </a:solidFill>
        </p:spPr>
        <p:txBody>
          <a:bodyPr wrap="none" rtlCol="0">
            <a:spAutoFit/>
          </a:bodyPr>
          <a:lstStyle/>
          <a:p>
            <a:r>
              <a:rPr lang="en-IN" b="1" dirty="0"/>
              <a:t>Achieve </a:t>
            </a:r>
          </a:p>
          <a:p>
            <a:r>
              <a:rPr lang="en-IN" b="1" dirty="0" err="1"/>
              <a:t>VasoDilatation</a:t>
            </a:r>
            <a:endParaRPr lang="en-IN" b="1" dirty="0"/>
          </a:p>
        </p:txBody>
      </p:sp>
    </p:spTree>
    <p:extLst>
      <p:ext uri="{BB962C8B-B14F-4D97-AF65-F5344CB8AC3E}">
        <p14:creationId xmlns:p14="http://schemas.microsoft.com/office/powerpoint/2010/main" val="2587065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669C-6EAA-4C5B-BE60-043A4ED8F2C3}"/>
              </a:ext>
            </a:extLst>
          </p:cNvPr>
          <p:cNvSpPr>
            <a:spLocks noGrp="1"/>
          </p:cNvSpPr>
          <p:nvPr>
            <p:ph type="title"/>
          </p:nvPr>
        </p:nvSpPr>
        <p:spPr>
          <a:xfrm>
            <a:off x="0" y="64441"/>
            <a:ext cx="7005711" cy="1752599"/>
          </a:xfrm>
          <a:solidFill>
            <a:schemeClr val="accent2"/>
          </a:solidFill>
        </p:spPr>
        <p:txBody>
          <a:bodyPr/>
          <a:lstStyle/>
          <a:p>
            <a:r>
              <a:rPr lang="en-IN" dirty="0"/>
              <a:t>For Practising Clinicians</a:t>
            </a:r>
          </a:p>
        </p:txBody>
      </p:sp>
      <p:sp>
        <p:nvSpPr>
          <p:cNvPr id="3" name="Content Placeholder 2">
            <a:extLst>
              <a:ext uri="{FF2B5EF4-FFF2-40B4-BE49-F238E27FC236}">
                <a16:creationId xmlns:a16="http://schemas.microsoft.com/office/drawing/2014/main" id="{82871443-2A76-47D9-B1DB-477E77EEF7D8}"/>
              </a:ext>
            </a:extLst>
          </p:cNvPr>
          <p:cNvSpPr>
            <a:spLocks noGrp="1"/>
          </p:cNvSpPr>
          <p:nvPr>
            <p:ph sz="half" idx="1"/>
          </p:nvPr>
        </p:nvSpPr>
        <p:spPr>
          <a:xfrm>
            <a:off x="916273" y="2514596"/>
            <a:ext cx="4895055" cy="3124201"/>
          </a:xfrm>
        </p:spPr>
        <p:txBody>
          <a:bodyPr>
            <a:normAutofit fontScale="92500" lnSpcReduction="20000"/>
          </a:bodyPr>
          <a:lstStyle/>
          <a:p>
            <a:r>
              <a:rPr lang="en-IN" b="1" dirty="0"/>
              <a:t>Sildenafil</a:t>
            </a:r>
          </a:p>
          <a:p>
            <a:r>
              <a:rPr lang="en-IN" b="1" dirty="0" err="1"/>
              <a:t>Bosentan</a:t>
            </a:r>
            <a:endParaRPr lang="en-IN" b="1" dirty="0"/>
          </a:p>
          <a:p>
            <a:r>
              <a:rPr lang="en-IN" b="1" dirty="0"/>
              <a:t>Combo of 2</a:t>
            </a:r>
          </a:p>
          <a:p>
            <a:pPr marL="0" indent="0">
              <a:buNone/>
            </a:pPr>
            <a:endParaRPr lang="en-IN" b="1" dirty="0"/>
          </a:p>
          <a:p>
            <a:pPr marL="0" indent="0">
              <a:buNone/>
            </a:pPr>
            <a:endParaRPr lang="en-IN" b="1" dirty="0"/>
          </a:p>
          <a:p>
            <a:pPr marL="0" indent="0">
              <a:buNone/>
            </a:pPr>
            <a:endParaRPr lang="en-IN" b="1" dirty="0"/>
          </a:p>
          <a:p>
            <a:r>
              <a:rPr lang="en-IN" b="1" dirty="0"/>
              <a:t>Occasionally </a:t>
            </a:r>
            <a:r>
              <a:rPr lang="en-IN" b="1" dirty="0" err="1"/>
              <a:t>Ambrisentan</a:t>
            </a:r>
            <a:endParaRPr lang="en-IN" b="1" dirty="0"/>
          </a:p>
          <a:p>
            <a:r>
              <a:rPr lang="en-IN" b="1" dirty="0"/>
              <a:t>Occasionally Tadalafil</a:t>
            </a:r>
          </a:p>
          <a:p>
            <a:r>
              <a:rPr lang="en-IN" b="1" dirty="0"/>
              <a:t>Combo of Above</a:t>
            </a:r>
          </a:p>
          <a:p>
            <a:pPr marL="0" indent="0">
              <a:buNone/>
            </a:pPr>
            <a:endParaRPr lang="en-IN" b="1" dirty="0"/>
          </a:p>
        </p:txBody>
      </p:sp>
      <p:sp>
        <p:nvSpPr>
          <p:cNvPr id="4" name="Content Placeholder 3">
            <a:extLst>
              <a:ext uri="{FF2B5EF4-FFF2-40B4-BE49-F238E27FC236}">
                <a16:creationId xmlns:a16="http://schemas.microsoft.com/office/drawing/2014/main" id="{D4CCEF75-2641-41CD-B2FF-2032BD2681C0}"/>
              </a:ext>
            </a:extLst>
          </p:cNvPr>
          <p:cNvSpPr>
            <a:spLocks noGrp="1"/>
          </p:cNvSpPr>
          <p:nvPr>
            <p:ph sz="half" idx="2"/>
          </p:nvPr>
        </p:nvSpPr>
        <p:spPr>
          <a:xfrm>
            <a:off x="6607967" y="2085108"/>
            <a:ext cx="4895056" cy="3124200"/>
          </a:xfrm>
        </p:spPr>
        <p:txBody>
          <a:bodyPr>
            <a:normAutofit fontScale="92500" lnSpcReduction="20000"/>
          </a:bodyPr>
          <a:lstStyle/>
          <a:p>
            <a:r>
              <a:rPr lang="en-IN" b="1" dirty="0"/>
              <a:t>Inhaled </a:t>
            </a:r>
            <a:r>
              <a:rPr lang="en-IN" b="1" dirty="0" err="1"/>
              <a:t>Iloprost</a:t>
            </a:r>
            <a:endParaRPr lang="en-IN" b="1" dirty="0"/>
          </a:p>
          <a:p>
            <a:r>
              <a:rPr lang="en-IN" b="1" dirty="0"/>
              <a:t>Intravenous </a:t>
            </a:r>
            <a:r>
              <a:rPr lang="en-IN" b="1" dirty="0" err="1"/>
              <a:t>Epoprostenol</a:t>
            </a:r>
            <a:endParaRPr lang="en-IN" b="1" dirty="0"/>
          </a:p>
          <a:p>
            <a:r>
              <a:rPr lang="en-IN" b="1" dirty="0"/>
              <a:t>Subcutaneous  &amp; Oral Treprostinil </a:t>
            </a:r>
          </a:p>
          <a:p>
            <a:endParaRPr lang="en-IN" dirty="0"/>
          </a:p>
        </p:txBody>
      </p:sp>
      <p:sp>
        <p:nvSpPr>
          <p:cNvPr id="5" name="TextBox 4">
            <a:extLst>
              <a:ext uri="{FF2B5EF4-FFF2-40B4-BE49-F238E27FC236}">
                <a16:creationId xmlns:a16="http://schemas.microsoft.com/office/drawing/2014/main" id="{EFF34A05-910A-46C2-BA58-2ABCD07BF6D4}"/>
              </a:ext>
            </a:extLst>
          </p:cNvPr>
          <p:cNvSpPr txBox="1"/>
          <p:nvPr/>
        </p:nvSpPr>
        <p:spPr>
          <a:xfrm>
            <a:off x="1274617" y="2064323"/>
            <a:ext cx="1144352" cy="369332"/>
          </a:xfrm>
          <a:prstGeom prst="rect">
            <a:avLst/>
          </a:prstGeom>
          <a:noFill/>
          <a:ln>
            <a:solidFill>
              <a:schemeClr val="tx1"/>
            </a:solidFill>
          </a:ln>
        </p:spPr>
        <p:txBody>
          <a:bodyPr wrap="none" rtlCol="0">
            <a:spAutoFit/>
          </a:bodyPr>
          <a:lstStyle/>
          <a:p>
            <a:r>
              <a:rPr lang="en-IN" b="1" dirty="0"/>
              <a:t>GROUP A</a:t>
            </a:r>
          </a:p>
        </p:txBody>
      </p:sp>
      <p:sp>
        <p:nvSpPr>
          <p:cNvPr id="6" name="TextBox 5">
            <a:extLst>
              <a:ext uri="{FF2B5EF4-FFF2-40B4-BE49-F238E27FC236}">
                <a16:creationId xmlns:a16="http://schemas.microsoft.com/office/drawing/2014/main" id="{9CC583E3-E1D2-4547-AF2D-7CFCE52DEACA}"/>
              </a:ext>
            </a:extLst>
          </p:cNvPr>
          <p:cNvSpPr txBox="1"/>
          <p:nvPr/>
        </p:nvSpPr>
        <p:spPr>
          <a:xfrm>
            <a:off x="1440863" y="3934703"/>
            <a:ext cx="1146468" cy="369332"/>
          </a:xfrm>
          <a:prstGeom prst="rect">
            <a:avLst/>
          </a:prstGeom>
          <a:noFill/>
          <a:ln>
            <a:solidFill>
              <a:schemeClr val="tx1"/>
            </a:solidFill>
          </a:ln>
        </p:spPr>
        <p:txBody>
          <a:bodyPr wrap="none" rtlCol="0">
            <a:spAutoFit/>
          </a:bodyPr>
          <a:lstStyle/>
          <a:p>
            <a:r>
              <a:rPr lang="en-IN" b="1" dirty="0"/>
              <a:t>GROUP B</a:t>
            </a:r>
          </a:p>
        </p:txBody>
      </p:sp>
      <p:sp>
        <p:nvSpPr>
          <p:cNvPr id="7" name="TextBox 6">
            <a:extLst>
              <a:ext uri="{FF2B5EF4-FFF2-40B4-BE49-F238E27FC236}">
                <a16:creationId xmlns:a16="http://schemas.microsoft.com/office/drawing/2014/main" id="{EDA3A3FF-8AA9-46EB-8AC7-4B9C5A532CE6}"/>
              </a:ext>
            </a:extLst>
          </p:cNvPr>
          <p:cNvSpPr txBox="1"/>
          <p:nvPr/>
        </p:nvSpPr>
        <p:spPr>
          <a:xfrm>
            <a:off x="6607967" y="3197200"/>
            <a:ext cx="5293301" cy="646331"/>
          </a:xfrm>
          <a:prstGeom prst="rect">
            <a:avLst/>
          </a:prstGeom>
          <a:noFill/>
          <a:ln>
            <a:solidFill>
              <a:schemeClr val="tx1"/>
            </a:solidFill>
          </a:ln>
        </p:spPr>
        <p:txBody>
          <a:bodyPr wrap="square" rtlCol="0">
            <a:spAutoFit/>
          </a:bodyPr>
          <a:lstStyle/>
          <a:p>
            <a:r>
              <a:rPr lang="en-IN" b="1" dirty="0"/>
              <a:t>GROUP C</a:t>
            </a:r>
          </a:p>
          <a:p>
            <a:r>
              <a:rPr lang="en-IN" b="1" dirty="0"/>
              <a:t>Approved in pediatrics, Not Available in India</a:t>
            </a:r>
          </a:p>
        </p:txBody>
      </p:sp>
      <p:sp>
        <p:nvSpPr>
          <p:cNvPr id="8" name="TextBox 7">
            <a:extLst>
              <a:ext uri="{FF2B5EF4-FFF2-40B4-BE49-F238E27FC236}">
                <a16:creationId xmlns:a16="http://schemas.microsoft.com/office/drawing/2014/main" id="{EA365DB4-CF4D-420C-B84B-242CB4460D67}"/>
              </a:ext>
            </a:extLst>
          </p:cNvPr>
          <p:cNvSpPr txBox="1"/>
          <p:nvPr/>
        </p:nvSpPr>
        <p:spPr>
          <a:xfrm>
            <a:off x="6607967" y="4294905"/>
            <a:ext cx="5293301" cy="646331"/>
          </a:xfrm>
          <a:prstGeom prst="rect">
            <a:avLst/>
          </a:prstGeom>
          <a:noFill/>
          <a:ln>
            <a:solidFill>
              <a:schemeClr val="tx1"/>
            </a:solidFill>
          </a:ln>
        </p:spPr>
        <p:txBody>
          <a:bodyPr wrap="square" rtlCol="0">
            <a:spAutoFit/>
          </a:bodyPr>
          <a:lstStyle/>
          <a:p>
            <a:r>
              <a:rPr lang="en-IN" b="1" dirty="0"/>
              <a:t>GROUP D</a:t>
            </a:r>
          </a:p>
          <a:p>
            <a:r>
              <a:rPr lang="en-IN" b="1" dirty="0"/>
              <a:t>Not Approved in pediatrics, Available in India</a:t>
            </a:r>
          </a:p>
        </p:txBody>
      </p:sp>
      <p:sp>
        <p:nvSpPr>
          <p:cNvPr id="9" name="TextBox 8">
            <a:extLst>
              <a:ext uri="{FF2B5EF4-FFF2-40B4-BE49-F238E27FC236}">
                <a16:creationId xmlns:a16="http://schemas.microsoft.com/office/drawing/2014/main" id="{0E1F8A4B-020C-4869-99F5-FDC373041E94}"/>
              </a:ext>
            </a:extLst>
          </p:cNvPr>
          <p:cNvSpPr txBox="1"/>
          <p:nvPr/>
        </p:nvSpPr>
        <p:spPr>
          <a:xfrm>
            <a:off x="6830293" y="5105404"/>
            <a:ext cx="1565561" cy="923330"/>
          </a:xfrm>
          <a:prstGeom prst="rect">
            <a:avLst/>
          </a:prstGeom>
          <a:noFill/>
        </p:spPr>
        <p:txBody>
          <a:bodyPr wrap="square" rtlCol="0">
            <a:spAutoFit/>
          </a:bodyPr>
          <a:lstStyle/>
          <a:p>
            <a:r>
              <a:rPr lang="en-IN" b="1" dirty="0" err="1"/>
              <a:t>Macitentan</a:t>
            </a:r>
            <a:endParaRPr lang="en-IN" b="1" dirty="0"/>
          </a:p>
          <a:p>
            <a:r>
              <a:rPr lang="en-IN" b="1" dirty="0" err="1"/>
              <a:t>Riociguat</a:t>
            </a:r>
            <a:endParaRPr lang="en-IN" b="1" dirty="0"/>
          </a:p>
          <a:p>
            <a:r>
              <a:rPr lang="en-IN" b="1" dirty="0" err="1"/>
              <a:t>Selexipag</a:t>
            </a:r>
            <a:endParaRPr lang="en-IN" b="1" dirty="0"/>
          </a:p>
        </p:txBody>
      </p:sp>
    </p:spTree>
    <p:extLst>
      <p:ext uri="{BB962C8B-B14F-4D97-AF65-F5344CB8AC3E}">
        <p14:creationId xmlns:p14="http://schemas.microsoft.com/office/powerpoint/2010/main" val="1243381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091B4-2E9D-44C6-897E-DC87E37685A7}"/>
              </a:ext>
            </a:extLst>
          </p:cNvPr>
          <p:cNvSpPr>
            <a:spLocks noGrp="1"/>
          </p:cNvSpPr>
          <p:nvPr>
            <p:ph type="title"/>
          </p:nvPr>
        </p:nvSpPr>
        <p:spPr>
          <a:xfrm>
            <a:off x="0" y="0"/>
            <a:ext cx="12192000" cy="1908000"/>
          </a:xfrm>
          <a:noFill/>
        </p:spPr>
        <p:txBody>
          <a:bodyPr>
            <a:normAutofit fontScale="90000"/>
          </a:bodyPr>
          <a:lstStyle/>
          <a:p>
            <a:r>
              <a:rPr lang="en-IN" b="1" dirty="0"/>
              <a:t>HOW SAFE IS SILDENAFIL IN PEDIATRICS?</a:t>
            </a:r>
            <a:br>
              <a:rPr lang="en-IN" b="1" dirty="0"/>
            </a:br>
            <a:r>
              <a:rPr lang="en-IN" b="1" dirty="0"/>
              <a:t>STARTS TRIALS 1 &amp; 2</a:t>
            </a:r>
            <a:br>
              <a:rPr lang="en-IN" b="1" dirty="0"/>
            </a:br>
            <a:r>
              <a:rPr lang="en-IN" b="1" dirty="0"/>
              <a:t>(Sildenafil in Treatment Naïve Children , Aged 1-17 Years in PAH</a:t>
            </a:r>
          </a:p>
        </p:txBody>
      </p:sp>
      <p:sp>
        <p:nvSpPr>
          <p:cNvPr id="4" name="Content Placeholder 3">
            <a:extLst>
              <a:ext uri="{FF2B5EF4-FFF2-40B4-BE49-F238E27FC236}">
                <a16:creationId xmlns:a16="http://schemas.microsoft.com/office/drawing/2014/main" id="{A1EECA44-2507-475C-9B21-4A5DF6BD222E}"/>
              </a:ext>
            </a:extLst>
          </p:cNvPr>
          <p:cNvSpPr>
            <a:spLocks noGrp="1"/>
          </p:cNvSpPr>
          <p:nvPr>
            <p:ph sz="half" idx="1"/>
          </p:nvPr>
        </p:nvSpPr>
        <p:spPr/>
        <p:txBody>
          <a:bodyPr/>
          <a:lstStyle/>
          <a:p>
            <a:endParaRPr lang="en-IN"/>
          </a:p>
        </p:txBody>
      </p:sp>
      <p:pic>
        <p:nvPicPr>
          <p:cNvPr id="5" name="Picture 4">
            <a:extLst>
              <a:ext uri="{FF2B5EF4-FFF2-40B4-BE49-F238E27FC236}">
                <a16:creationId xmlns:a16="http://schemas.microsoft.com/office/drawing/2014/main" id="{D6BA5D41-A9FA-4256-8002-20D8D6A40150}"/>
              </a:ext>
            </a:extLst>
          </p:cNvPr>
          <p:cNvPicPr>
            <a:picLocks noChangeAspect="1"/>
          </p:cNvPicPr>
          <p:nvPr/>
        </p:nvPicPr>
        <p:blipFill rotWithShape="1">
          <a:blip r:embed="rId3"/>
          <a:srcRect l="40263" t="61292" r="25474" b="23402"/>
          <a:stretch/>
        </p:blipFill>
        <p:spPr>
          <a:xfrm>
            <a:off x="5" y="1925056"/>
            <a:ext cx="7267069" cy="2042330"/>
          </a:xfrm>
          <a:prstGeom prst="rect">
            <a:avLst/>
          </a:prstGeom>
        </p:spPr>
      </p:pic>
      <p:sp>
        <p:nvSpPr>
          <p:cNvPr id="6" name="TextBox 5">
            <a:extLst>
              <a:ext uri="{FF2B5EF4-FFF2-40B4-BE49-F238E27FC236}">
                <a16:creationId xmlns:a16="http://schemas.microsoft.com/office/drawing/2014/main" id="{61815A45-6251-44FB-AFBE-73A9565F615A}"/>
              </a:ext>
            </a:extLst>
          </p:cNvPr>
          <p:cNvSpPr txBox="1"/>
          <p:nvPr/>
        </p:nvSpPr>
        <p:spPr>
          <a:xfrm>
            <a:off x="0" y="3962406"/>
            <a:ext cx="12155220" cy="3419526"/>
          </a:xfrm>
          <a:prstGeom prst="rect">
            <a:avLst/>
          </a:prstGeom>
          <a:solidFill>
            <a:schemeClr val="accent3"/>
          </a:solidFill>
        </p:spPr>
        <p:txBody>
          <a:bodyPr wrap="square" rtlCol="0">
            <a:spAutoFit/>
          </a:bodyPr>
          <a:lstStyle/>
          <a:p>
            <a:pPr>
              <a:lnSpc>
                <a:spcPct val="150000"/>
              </a:lnSpc>
            </a:pPr>
            <a:r>
              <a:rPr lang="en-IN" b="1" dirty="0"/>
              <a:t>N=234, Primary Endpoint : </a:t>
            </a:r>
            <a:r>
              <a:rPr lang="en-IN" b="1" dirty="0">
                <a:sym typeface="Symbol" panose="05050102010706020507" pitchFamily="18" charset="2"/>
              </a:rPr>
              <a:t> in Peak O2 Consumption at 16 </a:t>
            </a:r>
            <a:r>
              <a:rPr lang="en-IN" b="1" dirty="0" err="1">
                <a:sym typeface="Symbol" panose="05050102010706020507" pitchFamily="18" charset="2"/>
              </a:rPr>
              <a:t>wks</a:t>
            </a:r>
            <a:endParaRPr lang="en-IN" b="1" dirty="0">
              <a:sym typeface="Symbol" panose="05050102010706020507" pitchFamily="18" charset="2"/>
            </a:endParaRPr>
          </a:p>
          <a:p>
            <a:pPr>
              <a:lnSpc>
                <a:spcPct val="150000"/>
              </a:lnSpc>
            </a:pPr>
            <a:r>
              <a:rPr lang="en-IN" b="1" dirty="0">
                <a:sym typeface="Symbol" panose="05050102010706020507" pitchFamily="18" charset="2"/>
              </a:rPr>
              <a:t>Low Dose As Good As Placebo</a:t>
            </a:r>
          </a:p>
          <a:p>
            <a:pPr>
              <a:lnSpc>
                <a:spcPct val="150000"/>
              </a:lnSpc>
            </a:pPr>
            <a:r>
              <a:rPr lang="en-IN" b="1" dirty="0">
                <a:sym typeface="Symbol" panose="05050102010706020507" pitchFamily="18" charset="2"/>
              </a:rPr>
              <a:t>10.2% increase  in Primary End Point. 2ndary End Points like FC and </a:t>
            </a:r>
            <a:r>
              <a:rPr lang="en-IN" b="1" dirty="0" err="1">
                <a:sym typeface="Symbol" panose="05050102010706020507" pitchFamily="18" charset="2"/>
              </a:rPr>
              <a:t>Hemodynamics</a:t>
            </a:r>
            <a:r>
              <a:rPr lang="en-IN" b="1" dirty="0">
                <a:sym typeface="Symbol" panose="05050102010706020507" pitchFamily="18" charset="2"/>
              </a:rPr>
              <a:t> also improved. </a:t>
            </a:r>
          </a:p>
          <a:p>
            <a:pPr>
              <a:lnSpc>
                <a:spcPct val="150000"/>
              </a:lnSpc>
            </a:pPr>
            <a:r>
              <a:rPr lang="en-IN" b="1" dirty="0">
                <a:sym typeface="Symbol" panose="05050102010706020507" pitchFamily="18" charset="2"/>
              </a:rPr>
              <a:t>STARTS 2 : Further FU for 3-7 years :- </a:t>
            </a:r>
          </a:p>
          <a:p>
            <a:pPr>
              <a:lnSpc>
                <a:spcPct val="150000"/>
              </a:lnSpc>
            </a:pPr>
            <a:r>
              <a:rPr lang="en-IN" b="1" dirty="0">
                <a:sym typeface="Symbol" panose="05050102010706020507" pitchFamily="18" charset="2"/>
              </a:rPr>
              <a:t>More Complications &amp; Mortality in Higher Doses(20%)</a:t>
            </a:r>
          </a:p>
          <a:p>
            <a:pPr>
              <a:lnSpc>
                <a:spcPct val="150000"/>
              </a:lnSpc>
            </a:pPr>
            <a:r>
              <a:rPr lang="en-IN" b="1" dirty="0">
                <a:sym typeface="Symbol" panose="05050102010706020507" pitchFamily="18" charset="2"/>
              </a:rPr>
              <a:t>Cautioned by US FDA, Europe: Depends on severity at baseline and </a:t>
            </a:r>
            <a:r>
              <a:rPr lang="en-IN" b="1" dirty="0" err="1">
                <a:sym typeface="Symbol" panose="05050102010706020507" pitchFamily="18" charset="2"/>
              </a:rPr>
              <a:t>etiology</a:t>
            </a:r>
            <a:r>
              <a:rPr lang="en-IN" b="1" dirty="0">
                <a:sym typeface="Symbol" panose="05050102010706020507" pitchFamily="18" charset="2"/>
              </a:rPr>
              <a:t> of PAH</a:t>
            </a:r>
          </a:p>
          <a:p>
            <a:pPr>
              <a:lnSpc>
                <a:spcPct val="150000"/>
              </a:lnSpc>
            </a:pPr>
            <a:r>
              <a:rPr lang="en-IN" sz="2000" b="1" i="1" dirty="0">
                <a:solidFill>
                  <a:srgbClr val="FF0000"/>
                </a:solidFill>
                <a:sym typeface="Symbol" panose="05050102010706020507" pitchFamily="18" charset="2"/>
              </a:rPr>
              <a:t>                                                   Message: Use Judiciously, Monitor and Know when to Stop!</a:t>
            </a:r>
          </a:p>
          <a:p>
            <a:pPr>
              <a:lnSpc>
                <a:spcPct val="150000"/>
              </a:lnSpc>
            </a:pPr>
            <a:endParaRPr lang="en-IN" b="1" dirty="0"/>
          </a:p>
        </p:txBody>
      </p:sp>
      <p:pic>
        <p:nvPicPr>
          <p:cNvPr id="3" name="Picture 2">
            <a:extLst>
              <a:ext uri="{FF2B5EF4-FFF2-40B4-BE49-F238E27FC236}">
                <a16:creationId xmlns:a16="http://schemas.microsoft.com/office/drawing/2014/main" id="{CAE813E1-E44E-4D75-96D8-6E3EFB4222EB}"/>
              </a:ext>
            </a:extLst>
          </p:cNvPr>
          <p:cNvPicPr>
            <a:picLocks noChangeAspect="1"/>
          </p:cNvPicPr>
          <p:nvPr/>
        </p:nvPicPr>
        <p:blipFill rotWithShape="1">
          <a:blip r:embed="rId4"/>
          <a:srcRect l="14606" t="10976" r="16447" b="8517"/>
          <a:stretch/>
        </p:blipFill>
        <p:spPr>
          <a:xfrm>
            <a:off x="1780674" y="753978"/>
            <a:ext cx="8406063" cy="5518485"/>
          </a:xfrm>
          <a:prstGeom prst="rect">
            <a:avLst/>
          </a:prstGeom>
        </p:spPr>
      </p:pic>
    </p:spTree>
    <p:extLst>
      <p:ext uri="{BB962C8B-B14F-4D97-AF65-F5344CB8AC3E}">
        <p14:creationId xmlns:p14="http://schemas.microsoft.com/office/powerpoint/2010/main" val="313846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C04D3-4B4D-4052-92FC-866AC1D06B1B}"/>
              </a:ext>
            </a:extLst>
          </p:cNvPr>
          <p:cNvSpPr>
            <a:spLocks noGrp="1"/>
          </p:cNvSpPr>
          <p:nvPr>
            <p:ph type="title"/>
          </p:nvPr>
        </p:nvSpPr>
        <p:spPr>
          <a:xfrm>
            <a:off x="1484311" y="-68177"/>
            <a:ext cx="10018713" cy="1476000"/>
          </a:xfrm>
          <a:solidFill>
            <a:schemeClr val="accent1"/>
          </a:solidFill>
        </p:spPr>
        <p:txBody>
          <a:bodyPr/>
          <a:lstStyle/>
          <a:p>
            <a:r>
              <a:rPr lang="en-IN" b="1" dirty="0"/>
              <a:t>IF PAH IS REFRACTORY TO MEDICINES:</a:t>
            </a:r>
            <a:br>
              <a:rPr lang="en-IN" b="1" dirty="0"/>
            </a:br>
            <a:r>
              <a:rPr lang="en-IN" b="1" dirty="0"/>
              <a:t>IS THERE A WAY AHEAD?</a:t>
            </a:r>
          </a:p>
        </p:txBody>
      </p:sp>
      <p:sp>
        <p:nvSpPr>
          <p:cNvPr id="3" name="Content Placeholder 2">
            <a:extLst>
              <a:ext uri="{FF2B5EF4-FFF2-40B4-BE49-F238E27FC236}">
                <a16:creationId xmlns:a16="http://schemas.microsoft.com/office/drawing/2014/main" id="{135D550D-523A-4BDC-A239-12823E6D66DF}"/>
              </a:ext>
            </a:extLst>
          </p:cNvPr>
          <p:cNvSpPr>
            <a:spLocks noGrp="1"/>
          </p:cNvSpPr>
          <p:nvPr>
            <p:ph sz="half" idx="1"/>
          </p:nvPr>
        </p:nvSpPr>
        <p:spPr>
          <a:xfrm>
            <a:off x="634081" y="20060"/>
            <a:ext cx="4895055" cy="3124200"/>
          </a:xfrm>
        </p:spPr>
        <p:txBody>
          <a:bodyPr>
            <a:normAutofit/>
          </a:bodyPr>
          <a:lstStyle/>
          <a:p>
            <a:r>
              <a:rPr lang="en-IN" sz="2400" b="1" dirty="0"/>
              <a:t>Balloon Atrial Septostomy</a:t>
            </a:r>
          </a:p>
        </p:txBody>
      </p:sp>
      <p:pic>
        <p:nvPicPr>
          <p:cNvPr id="5" name="Picture 4">
            <a:extLst>
              <a:ext uri="{FF2B5EF4-FFF2-40B4-BE49-F238E27FC236}">
                <a16:creationId xmlns:a16="http://schemas.microsoft.com/office/drawing/2014/main" id="{7F10C3E8-3FC5-4579-AE84-EF99EE21B7F4}"/>
              </a:ext>
            </a:extLst>
          </p:cNvPr>
          <p:cNvPicPr>
            <a:picLocks noChangeAspect="1"/>
          </p:cNvPicPr>
          <p:nvPr/>
        </p:nvPicPr>
        <p:blipFill rotWithShape="1">
          <a:blip r:embed="rId3"/>
          <a:srcRect l="3159" t="20514" r="48946" b="22560"/>
          <a:stretch/>
        </p:blipFill>
        <p:spPr>
          <a:xfrm>
            <a:off x="7280898" y="1455951"/>
            <a:ext cx="4895057" cy="3271109"/>
          </a:xfrm>
          <a:prstGeom prst="rect">
            <a:avLst/>
          </a:prstGeom>
        </p:spPr>
      </p:pic>
      <p:pic>
        <p:nvPicPr>
          <p:cNvPr id="6" name="Picture 5">
            <a:extLst>
              <a:ext uri="{FF2B5EF4-FFF2-40B4-BE49-F238E27FC236}">
                <a16:creationId xmlns:a16="http://schemas.microsoft.com/office/drawing/2014/main" id="{81D4459E-0B9A-409C-A437-492B4BAF9CDD}"/>
              </a:ext>
            </a:extLst>
          </p:cNvPr>
          <p:cNvPicPr>
            <a:picLocks noChangeAspect="1"/>
          </p:cNvPicPr>
          <p:nvPr/>
        </p:nvPicPr>
        <p:blipFill rotWithShape="1">
          <a:blip r:embed="rId4"/>
          <a:srcRect l="29982" t="21801" r="29868" b="28176"/>
          <a:stretch/>
        </p:blipFill>
        <p:spPr>
          <a:xfrm>
            <a:off x="3" y="1768774"/>
            <a:ext cx="4106785" cy="2876702"/>
          </a:xfrm>
          <a:prstGeom prst="rect">
            <a:avLst/>
          </a:prstGeom>
        </p:spPr>
      </p:pic>
      <p:pic>
        <p:nvPicPr>
          <p:cNvPr id="7" name="Picture 6">
            <a:extLst>
              <a:ext uri="{FF2B5EF4-FFF2-40B4-BE49-F238E27FC236}">
                <a16:creationId xmlns:a16="http://schemas.microsoft.com/office/drawing/2014/main" id="{4053DFAB-8779-4E04-B070-B607981FA081}"/>
              </a:ext>
            </a:extLst>
          </p:cNvPr>
          <p:cNvPicPr>
            <a:picLocks noChangeAspect="1"/>
          </p:cNvPicPr>
          <p:nvPr/>
        </p:nvPicPr>
        <p:blipFill rotWithShape="1">
          <a:blip r:embed="rId5"/>
          <a:srcRect l="31579" t="38004" r="33158" b="24198"/>
          <a:stretch/>
        </p:blipFill>
        <p:spPr>
          <a:xfrm>
            <a:off x="3545307" y="4355309"/>
            <a:ext cx="4299284" cy="2590920"/>
          </a:xfrm>
          <a:prstGeom prst="rect">
            <a:avLst/>
          </a:prstGeom>
        </p:spPr>
      </p:pic>
    </p:spTree>
    <p:extLst>
      <p:ext uri="{BB962C8B-B14F-4D97-AF65-F5344CB8AC3E}">
        <p14:creationId xmlns:p14="http://schemas.microsoft.com/office/powerpoint/2010/main" val="314082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296E-E666-4329-BFD6-34EF72FA7EB7}"/>
              </a:ext>
            </a:extLst>
          </p:cNvPr>
          <p:cNvSpPr>
            <a:spLocks noGrp="1"/>
          </p:cNvSpPr>
          <p:nvPr>
            <p:ph type="title"/>
          </p:nvPr>
        </p:nvSpPr>
        <p:spPr>
          <a:xfrm>
            <a:off x="176015" y="83704"/>
            <a:ext cx="9756000" cy="1296000"/>
          </a:xfrm>
          <a:solidFill>
            <a:schemeClr val="accent1"/>
          </a:solidFill>
        </p:spPr>
        <p:txBody>
          <a:bodyPr>
            <a:normAutofit fontScale="90000"/>
          </a:bodyPr>
          <a:lstStyle/>
          <a:p>
            <a:r>
              <a:rPr lang="en-IN" b="1" dirty="0"/>
              <a:t>Reverse Pott’s Shunt Only if </a:t>
            </a:r>
            <a:r>
              <a:rPr lang="en-IN" b="1" dirty="0" err="1"/>
              <a:t>Suprasystemic</a:t>
            </a:r>
            <a:r>
              <a:rPr lang="en-IN" b="1" dirty="0"/>
              <a:t> PAH </a:t>
            </a:r>
          </a:p>
        </p:txBody>
      </p:sp>
      <p:sp>
        <p:nvSpPr>
          <p:cNvPr id="3" name="Content Placeholder 2">
            <a:extLst>
              <a:ext uri="{FF2B5EF4-FFF2-40B4-BE49-F238E27FC236}">
                <a16:creationId xmlns:a16="http://schemas.microsoft.com/office/drawing/2014/main" id="{8AE9E9BF-9450-43B4-9DB6-8D521C191A3F}"/>
              </a:ext>
            </a:extLst>
          </p:cNvPr>
          <p:cNvSpPr>
            <a:spLocks noGrp="1"/>
          </p:cNvSpPr>
          <p:nvPr>
            <p:ph sz="half" idx="1"/>
          </p:nvPr>
        </p:nvSpPr>
        <p:spPr/>
        <p:txBody>
          <a:bodyPr/>
          <a:lstStyle/>
          <a:p>
            <a:endParaRPr lang="en-IN"/>
          </a:p>
        </p:txBody>
      </p:sp>
      <p:sp>
        <p:nvSpPr>
          <p:cNvPr id="4" name="Content Placeholder 3">
            <a:extLst>
              <a:ext uri="{FF2B5EF4-FFF2-40B4-BE49-F238E27FC236}">
                <a16:creationId xmlns:a16="http://schemas.microsoft.com/office/drawing/2014/main" id="{8F3C7FB0-874B-4144-9233-A1A98649F078}"/>
              </a:ext>
            </a:extLst>
          </p:cNvPr>
          <p:cNvSpPr>
            <a:spLocks noGrp="1"/>
          </p:cNvSpPr>
          <p:nvPr>
            <p:ph sz="half" idx="2"/>
          </p:nvPr>
        </p:nvSpPr>
        <p:spPr/>
        <p:txBody>
          <a:bodyPr/>
          <a:lstStyle/>
          <a:p>
            <a:endParaRPr lang="en-IN"/>
          </a:p>
        </p:txBody>
      </p:sp>
      <p:pic>
        <p:nvPicPr>
          <p:cNvPr id="5" name="Picture 4">
            <a:extLst>
              <a:ext uri="{FF2B5EF4-FFF2-40B4-BE49-F238E27FC236}">
                <a16:creationId xmlns:a16="http://schemas.microsoft.com/office/drawing/2014/main" id="{365B10DE-17C3-4781-8D14-16A3F2CE2159}"/>
              </a:ext>
            </a:extLst>
          </p:cNvPr>
          <p:cNvPicPr>
            <a:picLocks noChangeAspect="1"/>
          </p:cNvPicPr>
          <p:nvPr/>
        </p:nvPicPr>
        <p:blipFill rotWithShape="1">
          <a:blip r:embed="rId3"/>
          <a:srcRect l="8947" t="10507" r="37764" b="15539"/>
          <a:stretch/>
        </p:blipFill>
        <p:spPr>
          <a:xfrm>
            <a:off x="-48124" y="1556083"/>
            <a:ext cx="6015794" cy="4693804"/>
          </a:xfrm>
          <a:prstGeom prst="rect">
            <a:avLst/>
          </a:prstGeom>
        </p:spPr>
      </p:pic>
      <p:pic>
        <p:nvPicPr>
          <p:cNvPr id="6" name="Picture 5">
            <a:extLst>
              <a:ext uri="{FF2B5EF4-FFF2-40B4-BE49-F238E27FC236}">
                <a16:creationId xmlns:a16="http://schemas.microsoft.com/office/drawing/2014/main" id="{C3467EC7-DE12-4C3C-8993-9B1961783B12}"/>
              </a:ext>
            </a:extLst>
          </p:cNvPr>
          <p:cNvPicPr>
            <a:picLocks noChangeAspect="1"/>
          </p:cNvPicPr>
          <p:nvPr/>
        </p:nvPicPr>
        <p:blipFill rotWithShape="1">
          <a:blip r:embed="rId4"/>
          <a:srcRect l="9474" t="26046" r="38289" b="11326"/>
          <a:stretch/>
        </p:blipFill>
        <p:spPr>
          <a:xfrm>
            <a:off x="5839318" y="1787021"/>
            <a:ext cx="6368715" cy="4292937"/>
          </a:xfrm>
          <a:prstGeom prst="rect">
            <a:avLst/>
          </a:prstGeom>
        </p:spPr>
      </p:pic>
    </p:spTree>
    <p:extLst>
      <p:ext uri="{BB962C8B-B14F-4D97-AF65-F5344CB8AC3E}">
        <p14:creationId xmlns:p14="http://schemas.microsoft.com/office/powerpoint/2010/main" val="1874394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399B-8CEB-4948-BFB4-54BC6E60A3AC}"/>
              </a:ext>
            </a:extLst>
          </p:cNvPr>
          <p:cNvSpPr>
            <a:spLocks noGrp="1"/>
          </p:cNvSpPr>
          <p:nvPr>
            <p:ph type="title"/>
          </p:nvPr>
        </p:nvSpPr>
        <p:spPr>
          <a:xfrm>
            <a:off x="0" y="118102"/>
            <a:ext cx="9360000" cy="1044000"/>
          </a:xfrm>
          <a:solidFill>
            <a:schemeClr val="accent1"/>
          </a:solidFill>
        </p:spPr>
        <p:txBody>
          <a:bodyPr/>
          <a:lstStyle/>
          <a:p>
            <a:r>
              <a:rPr lang="en-IN" b="1" dirty="0"/>
              <a:t>General Follow Up</a:t>
            </a:r>
          </a:p>
        </p:txBody>
      </p:sp>
      <p:sp>
        <p:nvSpPr>
          <p:cNvPr id="3" name="Content Placeholder 2">
            <a:extLst>
              <a:ext uri="{FF2B5EF4-FFF2-40B4-BE49-F238E27FC236}">
                <a16:creationId xmlns:a16="http://schemas.microsoft.com/office/drawing/2014/main" id="{97C774B7-4217-4E1A-8D31-F41FA8818FE9}"/>
              </a:ext>
            </a:extLst>
          </p:cNvPr>
          <p:cNvSpPr>
            <a:spLocks noGrp="1"/>
          </p:cNvSpPr>
          <p:nvPr>
            <p:ph idx="1"/>
          </p:nvPr>
        </p:nvSpPr>
        <p:spPr>
          <a:xfrm>
            <a:off x="0" y="1315453"/>
            <a:ext cx="12192000" cy="5434259"/>
          </a:xfrm>
          <a:solidFill>
            <a:schemeClr val="bg2"/>
          </a:solidFill>
        </p:spPr>
        <p:txBody>
          <a:bodyPr>
            <a:normAutofit/>
          </a:bodyPr>
          <a:lstStyle/>
          <a:p>
            <a:r>
              <a:rPr lang="en-IN" b="1" dirty="0"/>
              <a:t>Most patients every three to six months</a:t>
            </a:r>
          </a:p>
          <a:p>
            <a:r>
              <a:rPr lang="en-IN" b="1" dirty="0"/>
              <a:t>More frequent visits for patients with severe disease and after therapeutic changes  </a:t>
            </a:r>
          </a:p>
          <a:p>
            <a:r>
              <a:rPr lang="en-IN" b="1" dirty="0"/>
              <a:t>Follow-up visits:  </a:t>
            </a:r>
          </a:p>
          <a:p>
            <a:pPr lvl="1"/>
            <a:r>
              <a:rPr lang="en-IN" b="1" dirty="0"/>
              <a:t>assess symptoms &amp; signs  of right heart failure</a:t>
            </a:r>
          </a:p>
          <a:p>
            <a:pPr lvl="1"/>
            <a:r>
              <a:rPr lang="en-IN" b="1" dirty="0"/>
              <a:t> exercise tolerance(6 minutes walk test)</a:t>
            </a:r>
          </a:p>
          <a:p>
            <a:pPr lvl="1"/>
            <a:r>
              <a:rPr lang="en-IN" b="1" dirty="0"/>
              <a:t>BNP level at each visit(corelate well with NYHA class)</a:t>
            </a:r>
          </a:p>
          <a:p>
            <a:pPr lvl="1"/>
            <a:r>
              <a:rPr lang="en-IN" b="1" dirty="0"/>
              <a:t> medication side effects &amp;dose adjustments</a:t>
            </a:r>
          </a:p>
          <a:p>
            <a:pPr lvl="1"/>
            <a:r>
              <a:rPr lang="en-IN" b="1" dirty="0"/>
              <a:t> echocardiogram. </a:t>
            </a:r>
          </a:p>
          <a:p>
            <a:pPr lvl="1"/>
            <a:r>
              <a:rPr lang="en-IN" b="1" dirty="0"/>
              <a:t>Repeat cardiac catheterization is generally recommended within 3 to 12 months after starting therapy or with clinical deterioration . </a:t>
            </a:r>
          </a:p>
          <a:p>
            <a:endParaRPr lang="en-IN" b="1" dirty="0"/>
          </a:p>
        </p:txBody>
      </p:sp>
    </p:spTree>
    <p:extLst>
      <p:ext uri="{BB962C8B-B14F-4D97-AF65-F5344CB8AC3E}">
        <p14:creationId xmlns:p14="http://schemas.microsoft.com/office/powerpoint/2010/main" val="1708556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89ABE-4054-4619-8F12-9588593F11A0}"/>
              </a:ext>
            </a:extLst>
          </p:cNvPr>
          <p:cNvSpPr>
            <a:spLocks noGrp="1"/>
          </p:cNvSpPr>
          <p:nvPr>
            <p:ph type="title"/>
          </p:nvPr>
        </p:nvSpPr>
        <p:spPr>
          <a:xfrm>
            <a:off x="204151" y="0"/>
            <a:ext cx="8292735" cy="1752599"/>
          </a:xfrm>
        </p:spPr>
        <p:txBody>
          <a:bodyPr/>
          <a:lstStyle/>
          <a:p>
            <a:r>
              <a:rPr lang="en-IN" b="1" u="sng" dirty="0">
                <a:solidFill>
                  <a:srgbClr val="FF0000"/>
                </a:solidFill>
              </a:rPr>
              <a:t>Take Home Clinical Message :</a:t>
            </a:r>
            <a:br>
              <a:rPr lang="en-IN" b="1" u="sng" dirty="0">
                <a:solidFill>
                  <a:srgbClr val="FF0000"/>
                </a:solidFill>
              </a:rPr>
            </a:br>
            <a:endParaRPr lang="en-IN" u="sng" dirty="0"/>
          </a:p>
        </p:txBody>
      </p:sp>
      <p:sp>
        <p:nvSpPr>
          <p:cNvPr id="3" name="TextBox 2">
            <a:extLst>
              <a:ext uri="{FF2B5EF4-FFF2-40B4-BE49-F238E27FC236}">
                <a16:creationId xmlns:a16="http://schemas.microsoft.com/office/drawing/2014/main" id="{B4431664-35CE-4FD1-A2E0-A2B282F613B1}"/>
              </a:ext>
            </a:extLst>
          </p:cNvPr>
          <p:cNvSpPr txBox="1"/>
          <p:nvPr/>
        </p:nvSpPr>
        <p:spPr>
          <a:xfrm>
            <a:off x="0" y="1234678"/>
            <a:ext cx="12191999" cy="5021055"/>
          </a:xfrm>
          <a:prstGeom prst="rect">
            <a:avLst/>
          </a:prstGeom>
          <a:noFill/>
        </p:spPr>
        <p:txBody>
          <a:bodyPr wrap="square" rtlCol="0">
            <a:spAutoFit/>
          </a:bodyPr>
          <a:lstStyle/>
          <a:p>
            <a:pPr marL="342900" indent="-342900">
              <a:lnSpc>
                <a:spcPct val="150000"/>
              </a:lnSpc>
              <a:buFont typeface="Arial"/>
              <a:buChar char="•"/>
            </a:pPr>
            <a:r>
              <a:rPr lang="en-IN" sz="2400" b="1" dirty="0"/>
              <a:t>From Syncope/Cyanosis/ Growth failure, </a:t>
            </a:r>
          </a:p>
          <a:p>
            <a:pPr>
              <a:lnSpc>
                <a:spcPct val="150000"/>
              </a:lnSpc>
            </a:pPr>
            <a:r>
              <a:rPr lang="en-IN" sz="2400" b="1" dirty="0"/>
              <a:t>    </a:t>
            </a:r>
            <a:r>
              <a:rPr lang="en-IN" sz="2400" b="1" i="1" dirty="0"/>
              <a:t>Children manifest very differently in each PAH case</a:t>
            </a:r>
          </a:p>
          <a:p>
            <a:pPr marL="285750" indent="-285750">
              <a:lnSpc>
                <a:spcPct val="150000"/>
              </a:lnSpc>
              <a:buFont typeface="Arial"/>
              <a:buChar char="•"/>
            </a:pPr>
            <a:r>
              <a:rPr lang="en-IN" sz="2400" b="1" dirty="0"/>
              <a:t>Thorough Head to Toe Examination Must, Think and Think.</a:t>
            </a:r>
          </a:p>
          <a:p>
            <a:pPr marL="285750" indent="-285750">
              <a:lnSpc>
                <a:spcPct val="150000"/>
              </a:lnSpc>
              <a:buFont typeface="Arial"/>
              <a:buChar char="•"/>
            </a:pPr>
            <a:r>
              <a:rPr lang="en-IN" sz="2400" b="1" dirty="0"/>
              <a:t>ECG, CXR and ECHO are first investigations</a:t>
            </a:r>
          </a:p>
          <a:p>
            <a:pPr marL="285750" indent="-285750">
              <a:lnSpc>
                <a:spcPct val="150000"/>
              </a:lnSpc>
              <a:buFont typeface="Arial"/>
              <a:buChar char="•"/>
            </a:pPr>
            <a:r>
              <a:rPr lang="en-IN" sz="2400" b="1" dirty="0"/>
              <a:t>Echo provides a rapid non invasive estimation of PAH,  Excludes CHD, Assesses Severity &amp; Prognosticates</a:t>
            </a:r>
          </a:p>
          <a:p>
            <a:pPr marL="285750" indent="-285750">
              <a:lnSpc>
                <a:spcPct val="150000"/>
              </a:lnSpc>
              <a:buFont typeface="Arial"/>
              <a:buChar char="•"/>
            </a:pPr>
            <a:r>
              <a:rPr lang="en-IN" sz="2400" b="1" dirty="0"/>
              <a:t>Other investigations to be Tailor Made for the Child</a:t>
            </a:r>
          </a:p>
          <a:p>
            <a:pPr marL="285750" indent="-285750">
              <a:lnSpc>
                <a:spcPct val="150000"/>
              </a:lnSpc>
              <a:buFont typeface="Arial"/>
              <a:buChar char="•"/>
            </a:pPr>
            <a:r>
              <a:rPr lang="en-IN" sz="2400" b="1" dirty="0"/>
              <a:t>Right Heart Cardiac Cath is </a:t>
            </a:r>
            <a:r>
              <a:rPr lang="en-IN" sz="2400" b="1" u="sng" dirty="0"/>
              <a:t>The Gold Standard,but in samll babies sometimes you need to start medication without cardiac cath</a:t>
            </a:r>
          </a:p>
        </p:txBody>
      </p:sp>
    </p:spTree>
    <p:extLst>
      <p:ext uri="{BB962C8B-B14F-4D97-AF65-F5344CB8AC3E}">
        <p14:creationId xmlns:p14="http://schemas.microsoft.com/office/powerpoint/2010/main" val="330826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177"/>
            <a:ext cx="10018713" cy="1752599"/>
          </a:xfrm>
          <a:noFill/>
        </p:spPr>
        <p:txBody>
          <a:bodyPr/>
          <a:lstStyle/>
          <a:p>
            <a:r>
              <a:rPr lang="en-US" b="1" u="sng" dirty="0"/>
              <a:t>KINDLY REMEMBER</a:t>
            </a:r>
          </a:p>
        </p:txBody>
      </p:sp>
      <p:sp>
        <p:nvSpPr>
          <p:cNvPr id="3" name="TextBox 2">
            <a:extLst>
              <a:ext uri="{FF2B5EF4-FFF2-40B4-BE49-F238E27FC236}">
                <a16:creationId xmlns:a16="http://schemas.microsoft.com/office/drawing/2014/main" id="{B4431664-35CE-4FD1-A2E0-A2B282F613B1}"/>
              </a:ext>
            </a:extLst>
          </p:cNvPr>
          <p:cNvSpPr txBox="1"/>
          <p:nvPr/>
        </p:nvSpPr>
        <p:spPr>
          <a:xfrm>
            <a:off x="0" y="1028156"/>
            <a:ext cx="10295271" cy="5145383"/>
          </a:xfrm>
          <a:prstGeom prst="rect">
            <a:avLst/>
          </a:prstGeom>
          <a:noFill/>
        </p:spPr>
        <p:txBody>
          <a:bodyPr wrap="square" rtlCol="0">
            <a:spAutoFit/>
          </a:bodyPr>
          <a:lstStyle/>
          <a:p>
            <a:pPr marL="285750" indent="-285750">
              <a:lnSpc>
                <a:spcPct val="200000"/>
              </a:lnSpc>
              <a:buFont typeface="Wingdings" charset="2"/>
              <a:buChar char="Ø"/>
            </a:pPr>
            <a:r>
              <a:rPr lang="en-IN" sz="2400" b="1" dirty="0"/>
              <a:t>In all PH:you don</a:t>
            </a:r>
            <a:r>
              <a:rPr lang="fr-FR" sz="2400" b="1" dirty="0"/>
              <a:t>’</a:t>
            </a:r>
            <a:r>
              <a:rPr lang="en-IN" sz="2400" b="1" dirty="0"/>
              <a:t>t need vasodilators </a:t>
            </a:r>
          </a:p>
          <a:p>
            <a:pPr marL="285750" indent="-285750">
              <a:lnSpc>
                <a:spcPct val="200000"/>
              </a:lnSpc>
              <a:buFont typeface="Wingdings" charset="2"/>
              <a:buChar char="Ø"/>
            </a:pPr>
            <a:r>
              <a:rPr lang="en-IN" sz="2400" b="1" dirty="0"/>
              <a:t>Always try to rule out treatable causes because IPAH has guarded prognosis in pediatric age group</a:t>
            </a:r>
          </a:p>
          <a:p>
            <a:pPr marL="285750" indent="-285750">
              <a:lnSpc>
                <a:spcPct val="200000"/>
              </a:lnSpc>
              <a:buFont typeface="Wingdings" charset="2"/>
              <a:buChar char="Ø"/>
            </a:pPr>
            <a:r>
              <a:rPr lang="en-IN" sz="2400" b="1" dirty="0"/>
              <a:t>Don</a:t>
            </a:r>
            <a:r>
              <a:rPr lang="fr-FR" sz="2400" b="1" dirty="0"/>
              <a:t>’</a:t>
            </a:r>
            <a:r>
              <a:rPr lang="en-IN" sz="2400" b="1" dirty="0"/>
              <a:t>t start pulmonary vasodilator empirically</a:t>
            </a:r>
          </a:p>
          <a:p>
            <a:pPr marL="742950" lvl="1" indent="-285750">
              <a:lnSpc>
                <a:spcPct val="200000"/>
              </a:lnSpc>
              <a:buFont typeface="Wingdings" charset="2"/>
              <a:buChar char="Ø"/>
            </a:pPr>
            <a:r>
              <a:rPr lang="en-IN" sz="2400" b="1" dirty="0"/>
              <a:t>Detailed work up is must </a:t>
            </a:r>
          </a:p>
          <a:p>
            <a:pPr marL="285750" indent="-285750">
              <a:lnSpc>
                <a:spcPct val="200000"/>
              </a:lnSpc>
              <a:buFont typeface="Wingdings" charset="2"/>
              <a:buChar char="Ø"/>
            </a:pPr>
            <a:r>
              <a:rPr lang="en-IN" sz="2400" b="1" dirty="0"/>
              <a:t>Few Medications Available, Know Which to Use or Not Use.</a:t>
            </a:r>
          </a:p>
          <a:p>
            <a:pPr marL="285750" indent="-285750">
              <a:lnSpc>
                <a:spcPct val="200000"/>
              </a:lnSpc>
              <a:buFont typeface="Wingdings" charset="2"/>
              <a:buChar char="Ø"/>
            </a:pPr>
            <a:r>
              <a:rPr lang="en-IN" sz="2400" b="1" dirty="0"/>
              <a:t>It’s a Teamwork, Phone a Friend !  YES WE CAN!</a:t>
            </a:r>
            <a:endParaRPr lang="en-IN" sz="2400" b="1" u="sng" dirty="0"/>
          </a:p>
        </p:txBody>
      </p:sp>
    </p:spTree>
    <p:extLst>
      <p:ext uri="{BB962C8B-B14F-4D97-AF65-F5344CB8AC3E}">
        <p14:creationId xmlns:p14="http://schemas.microsoft.com/office/powerpoint/2010/main" val="3974131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E0D0540-835C-46A1-9B02-60C23CD0FC0E}"/>
              </a:ext>
            </a:extLst>
          </p:cNvPr>
          <p:cNvGrpSpPr/>
          <p:nvPr/>
        </p:nvGrpSpPr>
        <p:grpSpPr>
          <a:xfrm>
            <a:off x="12560" y="990626"/>
            <a:ext cx="9623809" cy="5241362"/>
            <a:chOff x="1" y="638933"/>
            <a:chExt cx="12166880" cy="5120183"/>
          </a:xfrm>
        </p:grpSpPr>
        <p:pic>
          <p:nvPicPr>
            <p:cNvPr id="6" name="Picture 2">
              <a:extLst>
                <a:ext uri="{FF2B5EF4-FFF2-40B4-BE49-F238E27FC236}">
                  <a16:creationId xmlns:a16="http://schemas.microsoft.com/office/drawing/2014/main" id="{220CF0DA-000B-48F6-8EDC-1BB61ADA13EE}"/>
                </a:ext>
              </a:extLst>
            </p:cNvPr>
            <p:cNvPicPr>
              <a:picLocks noChangeAspect="1"/>
            </p:cNvPicPr>
            <p:nvPr/>
          </p:nvPicPr>
          <p:blipFill>
            <a:blip r:embed="rId2"/>
            <a:srcRect b="23830"/>
            <a:stretch>
              <a:fillRect/>
            </a:stretch>
          </p:blipFill>
          <p:spPr bwMode="auto">
            <a:xfrm>
              <a:off x="1" y="638933"/>
              <a:ext cx="12166880" cy="5120183"/>
            </a:xfrm>
            <a:prstGeom prst="rect">
              <a:avLst/>
            </a:prstGeom>
            <a:noFill/>
            <a:ln w="9525">
              <a:noFill/>
              <a:miter lim="800000"/>
              <a:headEnd/>
              <a:tailEnd/>
            </a:ln>
          </p:spPr>
        </p:pic>
        <p:sp>
          <p:nvSpPr>
            <p:cNvPr id="7" name="TextBox 6">
              <a:extLst>
                <a:ext uri="{FF2B5EF4-FFF2-40B4-BE49-F238E27FC236}">
                  <a16:creationId xmlns:a16="http://schemas.microsoft.com/office/drawing/2014/main" id="{4A14EF99-349B-4463-93DF-2333D0544FEE}"/>
                </a:ext>
              </a:extLst>
            </p:cNvPr>
            <p:cNvSpPr txBox="1"/>
            <p:nvPr/>
          </p:nvSpPr>
          <p:spPr>
            <a:xfrm>
              <a:off x="5486790" y="4756600"/>
              <a:ext cx="6377745" cy="631388"/>
            </a:xfrm>
            <a:prstGeom prst="rect">
              <a:avLst/>
            </a:prstGeom>
            <a:noFill/>
            <a:ln>
              <a:solidFill>
                <a:srgbClr val="FF0000"/>
              </a:solidFill>
            </a:ln>
          </p:spPr>
          <p:txBody>
            <a:bodyPr wrap="square" rtlCol="0">
              <a:spAutoFit/>
            </a:bodyPr>
            <a:lstStyle/>
            <a:p>
              <a:r>
                <a:rPr lang="en-IN" b="1" i="1" dirty="0">
                  <a:solidFill>
                    <a:srgbClr val="FF0000"/>
                  </a:solidFill>
                </a:rPr>
                <a:t>Stay Safe, Happy &amp; Communicate Empathy in this Communicable World!</a:t>
              </a:r>
            </a:p>
          </p:txBody>
        </p:sp>
      </p:grpSp>
    </p:spTree>
    <p:extLst>
      <p:ext uri="{BB962C8B-B14F-4D97-AF65-F5344CB8AC3E}">
        <p14:creationId xmlns:p14="http://schemas.microsoft.com/office/powerpoint/2010/main" val="2543016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B74EC40-327B-40D5-953D-C21127AB4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45" y="0"/>
            <a:ext cx="9223264" cy="687133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32202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by">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baby" id="{95441F4D-3B71-406C-9F07-18D22FC9F773}" vid="{355DD3C6-2DEB-416A-BB1D-E0785A8554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baby</Template>
  <TotalTime>73</TotalTime>
  <Words>4388</Words>
  <Application>Microsoft Office PowerPoint</Application>
  <PresentationFormat>Widescreen</PresentationFormat>
  <Paragraphs>459</Paragraphs>
  <Slides>45</Slides>
  <Notes>42</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Century Gothic</vt:lpstr>
      <vt:lpstr>Wingdings</vt:lpstr>
      <vt:lpstr>Wingdings 3</vt:lpstr>
      <vt:lpstr>baby</vt:lpstr>
      <vt:lpstr>PEDIATRIC PULMONARY HYPERTENSION  Recent Updates &amp; Indian Scenario! </vt:lpstr>
      <vt:lpstr>Pediatric PH – Underdiagnosed, Cryptic &amp;The New Rays of  Hope</vt:lpstr>
      <vt:lpstr>PowerPoint Presentation</vt:lpstr>
      <vt:lpstr>PowerPoint Presentation</vt:lpstr>
      <vt:lpstr>CASE # 1</vt:lpstr>
      <vt:lpstr> Possibilities:</vt:lpstr>
      <vt:lpstr>PowerPoint Presentation</vt:lpstr>
      <vt:lpstr> Functional Echocardiography in 1st Hospital</vt:lpstr>
      <vt:lpstr>PowerPoint Presentation</vt:lpstr>
      <vt:lpstr>What Next?</vt:lpstr>
      <vt:lpstr>Review Echo Segment by Segment ~ Infracardiac TAPVC</vt:lpstr>
      <vt:lpstr>PowerPoint Presentation</vt:lpstr>
      <vt:lpstr>TOO LATE , STRIKE THE IRON ONLY WHEN HOT” </vt:lpstr>
      <vt:lpstr>Eisenmenger Syndrome</vt:lpstr>
      <vt:lpstr>PowerPoint Presentation</vt:lpstr>
      <vt:lpstr>PowerPoint Presentation</vt:lpstr>
      <vt:lpstr>PowerPoint Presentation</vt:lpstr>
      <vt:lpstr>PowerPoint Presentation</vt:lpstr>
      <vt:lpstr>PowerPoint Presentation</vt:lpstr>
      <vt:lpstr>PowerPoint Presentation</vt:lpstr>
      <vt:lpstr>3 Yrs F/ Apparently Doing Well H/o 2 Syncope While Jumping on Bed</vt:lpstr>
      <vt:lpstr>PVOD</vt:lpstr>
      <vt:lpstr>Term Baby, Murmur After 7 Days: VSD diagnosed , Tachypneic Frusemide Started Locally Delay Due to COVID, Reaches Us at 2 Mo of Age </vt:lpstr>
      <vt:lpstr>PowerPoint Presentation</vt:lpstr>
      <vt:lpstr>9 Days F/Term/SGA/Admitted with Respiratory Distress, On HFNC Sats =88%, Afebrile,  Air Entry Right Side, ? Heart Sounds More On Right</vt:lpstr>
      <vt:lpstr>Diagnosis : Scimitar Syndrome</vt:lpstr>
      <vt:lpstr>8 month old ,Wt 6 kg  CHF with PAH,cyanosis (SpO2 78%) Outside  echo at 2months of age : VSD R-L shunt</vt:lpstr>
      <vt:lpstr>Diagnostic Algorithm in PH</vt:lpstr>
      <vt:lpstr>When To Go For Cardiac Catheterization?</vt:lpstr>
      <vt:lpstr>Should We Stop Pulmonary Vasodilator  Drug Before Cath? </vt:lpstr>
      <vt:lpstr>Cardiac Cath In PH With CHD</vt:lpstr>
      <vt:lpstr>Cardiac Cath In PH, No CHD</vt:lpstr>
      <vt:lpstr>Gold standard of operability</vt:lpstr>
      <vt:lpstr>  Medical Management of PAH PART1: General Measures</vt:lpstr>
      <vt:lpstr>Unanticipated PH crisis</vt:lpstr>
      <vt:lpstr>TARGETED PH THERAPY</vt:lpstr>
      <vt:lpstr>For Practising Clinicians</vt:lpstr>
      <vt:lpstr>HOW SAFE IS SILDENAFIL IN PEDIATRICS? STARTS TRIALS 1 &amp; 2 (Sildenafil in Treatment Naïve Children , Aged 1-17 Years in PAH</vt:lpstr>
      <vt:lpstr>IF PAH IS REFRACTORY TO MEDICINES: IS THERE A WAY AHEAD?</vt:lpstr>
      <vt:lpstr>Reverse Pott’s Shunt Only if Suprasystemic PAH </vt:lpstr>
      <vt:lpstr>General Follow Up</vt:lpstr>
      <vt:lpstr>Take Home Clinical Message : </vt:lpstr>
      <vt:lpstr>KINDLY REMEMBER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PULMONARY HYPERTENSION:               Recent Updates &amp; Indian Scenario!</dc:title>
  <dc:creator>Justin Jose</dc:creator>
  <cp:lastModifiedBy>Justin Jose</cp:lastModifiedBy>
  <cp:revision>6</cp:revision>
  <dcterms:created xsi:type="dcterms:W3CDTF">2020-05-31T17:57:24Z</dcterms:created>
  <dcterms:modified xsi:type="dcterms:W3CDTF">2020-05-31T19:11:06Z</dcterms:modified>
</cp:coreProperties>
</file>